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303" r:id="rId3"/>
    <p:sldId id="305" r:id="rId4"/>
    <p:sldId id="267" r:id="rId5"/>
    <p:sldId id="302" r:id="rId6"/>
    <p:sldId id="313" r:id="rId7"/>
    <p:sldId id="298" r:id="rId8"/>
    <p:sldId id="300" r:id="rId9"/>
    <p:sldId id="306" r:id="rId10"/>
    <p:sldId id="273" r:id="rId11"/>
    <p:sldId id="264" r:id="rId12"/>
    <p:sldId id="309" r:id="rId13"/>
    <p:sldId id="275" r:id="rId14"/>
    <p:sldId id="266" r:id="rId15"/>
    <p:sldId id="268" r:id="rId16"/>
    <p:sldId id="307" r:id="rId17"/>
    <p:sldId id="315" r:id="rId18"/>
    <p:sldId id="310" r:id="rId19"/>
    <p:sldId id="319" r:id="rId20"/>
    <p:sldId id="288" r:id="rId21"/>
    <p:sldId id="278" r:id="rId22"/>
    <p:sldId id="279" r:id="rId23"/>
    <p:sldId id="314" r:id="rId24"/>
    <p:sldId id="311" r:id="rId25"/>
    <p:sldId id="31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CC66"/>
    <a:srgbClr val="8CE4F0"/>
    <a:srgbClr val="5FB6FD"/>
    <a:srgbClr val="0000FF"/>
    <a:srgbClr val="7EC4FE"/>
    <a:srgbClr val="CC0066"/>
    <a:srgbClr val="D6D4D4"/>
    <a:srgbClr val="FFCC00"/>
    <a:srgbClr val="D7D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52" autoAdjust="0"/>
  </p:normalViewPr>
  <p:slideViewPr>
    <p:cSldViewPr>
      <p:cViewPr>
        <p:scale>
          <a:sx n="112" d="100"/>
          <a:sy n="112" d="100"/>
        </p:scale>
        <p:origin x="-156" y="17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1178B-5444-400A-A376-4FA46A9C1F3C}" type="datetimeFigureOut">
              <a:rPr lang="zh-CN" altLang="en-US" smtClean="0"/>
              <a:pPr/>
              <a:t>2015/8/6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F8C28-39B5-43D7-9549-FAA611AE9C08}" type="slidenum">
              <a:rPr lang="zh-CN" altLang="en-US" smtClean="0"/>
              <a:pPr/>
              <a:t>‹#›</a:t>
            </a:fld>
            <a:endParaRPr lang="zh-CN" altLang="en-US"/>
          </a:p>
        </p:txBody>
      </p:sp>
    </p:spTree>
    <p:extLst>
      <p:ext uri="{BB962C8B-B14F-4D97-AF65-F5344CB8AC3E}">
        <p14:creationId xmlns:p14="http://schemas.microsoft.com/office/powerpoint/2010/main" val="317936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高校后勤社会化改革已经有</a:t>
            </a:r>
            <a:r>
              <a:rPr lang="en-US" altLang="zh-CN" sz="1200" b="1" kern="1200" dirty="0" smtClean="0">
                <a:solidFill>
                  <a:schemeClr val="tx1"/>
                </a:solidFill>
                <a:effectLst/>
                <a:latin typeface="+mn-lt"/>
                <a:ea typeface="+mn-ea"/>
                <a:cs typeface="+mn-cs"/>
              </a:rPr>
              <a:t>20</a:t>
            </a:r>
            <a:r>
              <a:rPr lang="zh-CN" altLang="zh-CN" sz="1200" b="1" kern="1200" dirty="0" smtClean="0">
                <a:solidFill>
                  <a:schemeClr val="tx1"/>
                </a:solidFill>
                <a:effectLst/>
                <a:latin typeface="+mn-lt"/>
                <a:ea typeface="+mn-ea"/>
                <a:cs typeface="+mn-cs"/>
              </a:rPr>
              <a:t>多年了，全国诸多高校进行了积极的探索。苏州大学与全国同行一道，紧跟时代发展的节奏，抢抓“天时地利人和”的机遇，在后勤社会化改革的道路上不断探索。</a:t>
            </a:r>
            <a:endParaRPr lang="zh-CN" altLang="zh-CN" sz="1200" kern="1200" dirty="0" smtClean="0">
              <a:solidFill>
                <a:schemeClr val="tx1"/>
              </a:solidFill>
              <a:effectLst/>
              <a:latin typeface="+mn-lt"/>
              <a:ea typeface="+mn-ea"/>
              <a:cs typeface="+mn-cs"/>
            </a:endParaRP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 ①苏州大学校园市场的历史背景：后勤社会化改革起步是政府统一启动的，改革的路径是循环往复、螺旋式上升的，从“小机关、多实体”到“小机关、大实体”，再到“小机关、大市场”。</a:t>
            </a:r>
          </a:p>
          <a:p>
            <a:r>
              <a:rPr lang="zh-CN" altLang="zh-CN" sz="1200" kern="1200" dirty="0" smtClean="0">
                <a:solidFill>
                  <a:schemeClr val="tx1"/>
                </a:solidFill>
                <a:effectLst/>
                <a:latin typeface="+mn-lt"/>
                <a:ea typeface="+mn-ea"/>
                <a:cs typeface="+mn-cs"/>
              </a:rPr>
              <a:t>②一个重要的历史节点，五个分解动作：</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2004</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月，“大实体”</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国有的后勤企业撤消。注册成立苏州苏大教育服务投资发展有限公司。</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、“出资入股”：事编员工在后勤集团的基础上自愿“出资入股”，并离开行政管理体系，进入教服集团。</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、“全部剥离”：学校不再举办经营性服务实体，原有的经营性服务“全部剥离”至新成立的教服集团。</a:t>
            </a:r>
          </a:p>
          <a:p>
            <a:r>
              <a:rPr lang="en-US" altLang="zh-CN" sz="1200" kern="1200" dirty="0" smtClean="0">
                <a:solidFill>
                  <a:schemeClr val="tx1"/>
                </a:solidFill>
                <a:effectLst/>
                <a:latin typeface="+mn-lt"/>
                <a:ea typeface="+mn-ea"/>
                <a:cs typeface="+mn-cs"/>
              </a:rPr>
              <a:t>    4</a:t>
            </a:r>
            <a:r>
              <a:rPr lang="zh-CN" altLang="zh-CN" sz="1200" kern="1200" dirty="0" smtClean="0">
                <a:solidFill>
                  <a:schemeClr val="tx1"/>
                </a:solidFill>
                <a:effectLst/>
                <a:latin typeface="+mn-lt"/>
                <a:ea typeface="+mn-ea"/>
                <a:cs typeface="+mn-cs"/>
              </a:rPr>
              <a:t>、这是一个具有“里程碑”意义的事件，这是推进“管办”分离的第一步，迈出校园后勤服务“市场化”关键一步。</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③下面，汇报走向市场开放的几个实践案例。</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61BDEF9-3F50-4182-BF86-2BF6ED90437D}" type="slidenum">
              <a:rPr lang="zh-CN" altLang="en-US" smtClean="0"/>
              <a:pPr/>
              <a:t>10</a:t>
            </a:fld>
            <a:endParaRPr lang="zh-CN" altLang="en-US"/>
          </a:p>
        </p:txBody>
      </p:sp>
    </p:spTree>
    <p:extLst>
      <p:ext uri="{BB962C8B-B14F-4D97-AF65-F5344CB8AC3E}">
        <p14:creationId xmlns:p14="http://schemas.microsoft.com/office/powerpoint/2010/main" val="395360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①第一，教服集团一落地校园市场就诞生了。</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、苏大教服集团注册资金 由事编员工入股集资，没有国有股，表明企业产权是“私人”的。“私人产权”的确立犹如“卤水点豆腐”，体制内外、甲乙双方，产权的上一清二白，市场是真实，不想真实也难。</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、市场与企业是同一性的，谈论是先有市场，还是先有企业，就类似于先有鸡还是先有蛋。从实践来说，是学校内部先诞生了教服集团，才有校园市场的。</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②当然，教服集团是学校后勤社会化的产物，作为探索者和先行者，成立之初，她在校园市场中处于实际垄断地位。</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①第二，培育和扶持东吴饭店进入校园市场，与教服集团共同竞争。</a:t>
            </a:r>
          </a:p>
          <a:p>
            <a:r>
              <a:rPr lang="zh-CN" altLang="zh-CN" sz="1200" kern="1200" dirty="0" smtClean="0">
                <a:solidFill>
                  <a:schemeClr val="tx1"/>
                </a:solidFill>
                <a:effectLst/>
                <a:latin typeface="+mn-lt"/>
                <a:ea typeface="+mn-ea"/>
                <a:cs typeface="+mn-cs"/>
              </a:rPr>
              <a:t>②东吴饭店是学校全资企业，经营不善，亏损累计超过注册资金。</a:t>
            </a:r>
          </a:p>
          <a:p>
            <a:r>
              <a:rPr lang="en-US" altLang="zh-CN" sz="1200" kern="1200" dirty="0" smtClean="0">
                <a:solidFill>
                  <a:schemeClr val="tx1"/>
                </a:solidFill>
                <a:effectLst/>
                <a:latin typeface="+mn-lt"/>
                <a:ea typeface="+mn-ea"/>
                <a:cs typeface="+mn-cs"/>
              </a:rPr>
              <a:t>2010</a:t>
            </a:r>
            <a:r>
              <a:rPr lang="zh-CN" altLang="zh-CN" sz="1200" kern="1200" dirty="0" smtClean="0">
                <a:solidFill>
                  <a:schemeClr val="tx1"/>
                </a:solidFill>
                <a:effectLst/>
                <a:latin typeface="+mn-lt"/>
                <a:ea typeface="+mn-ea"/>
                <a:cs typeface="+mn-cs"/>
              </a:rPr>
              <a:t>年，采取两个措施：一是学校决策确立严格的职业经理人制度；二是推动饭店参与校园市场招投标。</a:t>
            </a:r>
          </a:p>
          <a:p>
            <a:r>
              <a:rPr lang="zh-CN" altLang="zh-CN" sz="1200" kern="1200" dirty="0" smtClean="0">
                <a:solidFill>
                  <a:schemeClr val="tx1"/>
                </a:solidFill>
                <a:effectLst/>
                <a:latin typeface="+mn-lt"/>
                <a:ea typeface="+mn-ea"/>
                <a:cs typeface="+mn-cs"/>
              </a:rPr>
              <a:t>这时，民营的苏大教服集团与国有的东吴饭店，两个完全不同所有制的市场主体站在同一个招投标规则上。我们希望能一举两得。既促进东吴饭店内部机制改革，又促进校园市场竞争。</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这种安排带有戏剧性，做一个比喻：东吴饭店是学校的儿子，分户、不分家，但生活困难。教服集团是学校出嫁的女儿，且没有带嫁妆，但有血缘关系。女儿在市场经济中发展壮大了。现在把儿子、女儿放在一起竞争。</a:t>
            </a: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 ①第三，培育与吸引与学校没有“血缘关系”的社会企业进入校园市场。这是第三股竞争力量，而且水到渠成。</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②“重新划分标段”：为了有利于大小企业共同竞争，将校园市场的标的物划分成体量适中的标段，标段面前人人平等。</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③投标格局犹如西方国家两个大党，几个小党，共同竞争国会席位。老子说：道生一，一生二，二生三，三生万物。第三股竞争力量的出现是“道法自然”的事情。</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 ①第四，</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年，教服集团在学校主导下又经历了一次改革： </a:t>
            </a:r>
          </a:p>
          <a:p>
            <a:r>
              <a:rPr lang="zh-CN" altLang="zh-CN" sz="1200" kern="1200" dirty="0" smtClean="0">
                <a:solidFill>
                  <a:schemeClr val="tx1"/>
                </a:solidFill>
                <a:effectLst/>
                <a:latin typeface="+mn-lt"/>
                <a:ea typeface="+mn-ea"/>
                <a:cs typeface="+mn-cs"/>
              </a:rPr>
              <a:t>事编人员，</a:t>
            </a:r>
            <a:r>
              <a:rPr lang="en-US" altLang="zh-CN" sz="1200" kern="1200" dirty="0" smtClean="0">
                <a:solidFill>
                  <a:schemeClr val="tx1"/>
                </a:solidFill>
                <a:effectLst/>
                <a:latin typeface="+mn-lt"/>
                <a:ea typeface="+mn-ea"/>
                <a:cs typeface="+mn-cs"/>
              </a:rPr>
              <a:t>2004</a:t>
            </a:r>
            <a:r>
              <a:rPr lang="zh-CN" altLang="zh-CN" sz="1200" kern="1200" dirty="0" smtClean="0">
                <a:solidFill>
                  <a:schemeClr val="tx1"/>
                </a:solidFill>
                <a:effectLst/>
                <a:latin typeface="+mn-lt"/>
                <a:ea typeface="+mn-ea"/>
                <a:cs typeface="+mn-cs"/>
              </a:rPr>
              <a:t>年为了“社会化”，投资入股，创建了市场主体</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十年以后，</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年为了“市场化”，</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撤回</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学校，以保持市场主体的平等。</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②为什么？</a:t>
            </a:r>
          </a:p>
          <a:p>
            <a:r>
              <a:rPr lang="zh-CN" altLang="zh-CN" sz="1200" kern="1200" dirty="0" smtClean="0">
                <a:solidFill>
                  <a:schemeClr val="tx1"/>
                </a:solidFill>
                <a:effectLst/>
                <a:latin typeface="+mn-lt"/>
                <a:ea typeface="+mn-ea"/>
                <a:cs typeface="+mn-cs"/>
              </a:rPr>
              <a:t>教服集团成立之初，有个</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君子协定</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，学校确保市场，集团确保事编人员收入。当市场开放后，</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君子协定</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成了“敏感协定”。</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第一个敏感点是，招标中“同等条件下优先”，市场开放之后，有违公平。</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第二个敏感点是，事业单位实行绩效工资后，拉平了与教服集团内事编员工收入水平，教服集团又无力为事编人员同比例提高收入，事实上，也难于为政府加工资买单。所以，拟向学校申请一定比例的补助。</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③如果不予补助，按理至少保持其相应的市场份额；如果直接补助，对于已走向全国市场的民营企业来说，补助的“方寸”很难把握。</a:t>
            </a:r>
          </a:p>
          <a:p>
            <a:r>
              <a:rPr lang="zh-CN" altLang="zh-CN" sz="1200" kern="1200" dirty="0" smtClean="0">
                <a:solidFill>
                  <a:schemeClr val="tx1"/>
                </a:solidFill>
                <a:effectLst/>
                <a:latin typeface="+mn-lt"/>
                <a:ea typeface="+mn-ea"/>
                <a:cs typeface="+mn-cs"/>
              </a:rPr>
              <a:t>权衡之下， 事编人员只能全部撤回学校，以确保市场多元化、规范化。</a:t>
            </a: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①第五，对回学校事编人员解决办法：一、教服集团与事编人员双向选择，按市场规则签署人员借用协议；</a:t>
            </a:r>
          </a:p>
          <a:p>
            <a:r>
              <a:rPr lang="zh-CN" altLang="zh-CN" sz="1200" kern="1200" dirty="0" smtClean="0">
                <a:solidFill>
                  <a:schemeClr val="tx1"/>
                </a:solidFill>
                <a:effectLst/>
                <a:latin typeface="+mn-lt"/>
                <a:ea typeface="+mn-ea"/>
                <a:cs typeface="+mn-cs"/>
              </a:rPr>
              <a:t>二、定编定岗，岗位定在标段，并在标书中公告合作规则，学校与中标企业签署人员托管协议；</a:t>
            </a:r>
          </a:p>
          <a:p>
            <a:r>
              <a:rPr lang="zh-CN" altLang="zh-CN" sz="1200" kern="1200" dirty="0" smtClean="0">
                <a:solidFill>
                  <a:schemeClr val="tx1"/>
                </a:solidFill>
                <a:effectLst/>
                <a:latin typeface="+mn-lt"/>
                <a:ea typeface="+mn-ea"/>
                <a:cs typeface="+mn-cs"/>
              </a:rPr>
              <a:t>三、可以进人才交流中心（结果</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a:t>
            </a:r>
          </a:p>
          <a:p>
            <a:r>
              <a:rPr lang="zh-CN" altLang="zh-CN" sz="1200" kern="1200" dirty="0" smtClean="0">
                <a:solidFill>
                  <a:schemeClr val="tx1"/>
                </a:solidFill>
                <a:effectLst/>
                <a:latin typeface="+mn-lt"/>
                <a:ea typeface="+mn-ea"/>
                <a:cs typeface="+mn-cs"/>
              </a:rPr>
              <a:t>这样安排的原因是：</a:t>
            </a:r>
          </a:p>
          <a:p>
            <a:r>
              <a:rPr lang="zh-CN" altLang="zh-CN" sz="1200" kern="1200" dirty="0" smtClean="0">
                <a:solidFill>
                  <a:schemeClr val="tx1"/>
                </a:solidFill>
                <a:effectLst/>
                <a:latin typeface="+mn-lt"/>
                <a:ea typeface="+mn-ea"/>
                <a:cs typeface="+mn-cs"/>
              </a:rPr>
              <a:t>②为什么？改革不能回头。</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、“再办实体”：为事编员工以前的多实体、大实体模式，由于时过境迁，都已不适用。</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、“甲乙同体”会有损于</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年的校园市场</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、这是市场开放中“挤压出来的”问题，应该寻求在市场层面解决。“三类企业”既然共享了市场开放的成果，当然也应该共担开放责任。</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③至此，事编人员的解决办法，促成了三类企业在校园市场充分竞争的格局。</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smtClean="0">
                <a:solidFill>
                  <a:schemeClr val="tx1"/>
                </a:solidFill>
                <a:latin typeface="+mn-lt"/>
                <a:ea typeface="+mn-ea"/>
                <a:cs typeface="+mn-cs"/>
              </a:rPr>
              <a:t>第三个问题，校园市场未来朝什么方向发展？也就是如何实现可持续发展。</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上述五个的实践案例表明校园市场发展的脉络，也是想说明“市场开放、引进竞争，多元化、规范化”的路程。在十年时间内，通过培育企业，引导竞争，换得了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过渡性</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市场空间。总结其策略，是以“时间换空间”。</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①那么，下一步的策略是什么？是以“空间换效率”。活跃市场，激励竞争，提高资源配置效率。</a:t>
            </a:r>
          </a:p>
          <a:p>
            <a:r>
              <a:rPr lang="zh-CN" altLang="zh-CN" sz="1200" kern="1200" dirty="0" smtClean="0">
                <a:solidFill>
                  <a:schemeClr val="tx1"/>
                </a:solidFill>
                <a:effectLst/>
                <a:latin typeface="+mn-lt"/>
                <a:ea typeface="+mn-ea"/>
                <a:cs typeface="+mn-cs"/>
              </a:rPr>
              <a:t>所以，确定了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十三五</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的战略：“校园便利化”。就是要象拉拉链一样的便捷，把大学与市场链接好！以便把更多的非核心业务交给校园市场。事实上，教服集团先于在西交利物浦大学试验。</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②“社会化”是相对于后勤管理模式而言的，“市场化”是相对于后勤服务产品而言的。它们都是从政府公共管理领域借用而来。③“便利化”是国际贸易领域评估经济开放水平的一个名词，我们把它借用到校园市场运营中来。</a:t>
            </a:r>
          </a:p>
          <a:p>
            <a:r>
              <a:rPr lang="zh-CN" altLang="zh-CN" sz="1200" kern="1200" dirty="0" smtClean="0">
                <a:solidFill>
                  <a:schemeClr val="tx1"/>
                </a:solidFill>
                <a:effectLst/>
                <a:latin typeface="+mn-lt"/>
                <a:ea typeface="+mn-ea"/>
                <a:cs typeface="+mn-cs"/>
              </a:rPr>
              <a:t>④我们界定了“校园便利化”内涵：</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、简化购买服务程序；</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、维护教学科研核心竞争力；</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、增强师生满意度。</a:t>
            </a:r>
            <a:endParaRPr lang="en-US" altLang="zh-CN" sz="1200" b="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便利化包括以下四个方面：公益性制度安排</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校园市场开放宣言，采购战略管理</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学校对校园市场宏观经济控制，法人具象化</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学校对校园市场成本质量控制，校园信息化转型</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校园市场平台上学校、企业、师生融通。</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自</a:t>
            </a:r>
            <a:r>
              <a:rPr lang="en-US" altLang="zh-CN" sz="1200" b="1" kern="1200" dirty="0" smtClean="0">
                <a:solidFill>
                  <a:schemeClr val="tx1"/>
                </a:solidFill>
                <a:effectLst/>
                <a:latin typeface="+mn-lt"/>
                <a:ea typeface="+mn-ea"/>
                <a:cs typeface="+mn-cs"/>
              </a:rPr>
              <a:t>1992</a:t>
            </a:r>
            <a:r>
              <a:rPr lang="zh-CN" altLang="zh-CN" sz="1200" b="1" kern="1200" dirty="0" smtClean="0">
                <a:solidFill>
                  <a:schemeClr val="tx1"/>
                </a:solidFill>
                <a:effectLst/>
                <a:latin typeface="+mn-lt"/>
                <a:ea typeface="+mn-ea"/>
                <a:cs typeface="+mn-cs"/>
              </a:rPr>
              <a:t>年苏州大学启动后勤社会化改革以来，我们始终围绕“市场”做文章，在创造市场，培育市场主体，推动市场多元化、规范化方面作一些有益的实践，借此机会，向各位领导作一简要汇报。</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我就按命题作文题目来谈。</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①一、公益性制度安排。它的走向：是高校后勤市场化运营规则。向校内外、向全社会公布的高校后勤非营利业务经营模式。</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②企业，特别是品牌企业对进入校园竞争，态度谨慎，数量较少。即使，学校再三邀请投标，犹如国家公布“放开单独二胎”一样，响应寥寥。因为对公益性、市场化问题信息不对称，情况不熟悉，。</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③公益性与市场化的关系，公益性是第一位的，市场化存在于公益性之中，只有在市场化中公益性才能可持续发展。拿一部智能手机的界面作比喻：</a:t>
            </a:r>
          </a:p>
          <a:p>
            <a:r>
              <a:rPr lang="en-US" altLang="zh-CN" sz="1200" kern="1200" dirty="0" smtClean="0">
                <a:solidFill>
                  <a:schemeClr val="tx1"/>
                </a:solidFill>
                <a:effectLst/>
                <a:latin typeface="+mn-lt"/>
                <a:ea typeface="+mn-ea"/>
                <a:cs typeface="+mn-cs"/>
              </a:rPr>
              <a:t>    1</a:t>
            </a:r>
            <a:r>
              <a:rPr lang="zh-CN" altLang="zh-CN" sz="1200" kern="1200" dirty="0" smtClean="0">
                <a:solidFill>
                  <a:schemeClr val="tx1"/>
                </a:solidFill>
                <a:effectLst/>
                <a:latin typeface="+mn-lt"/>
                <a:ea typeface="+mn-ea"/>
                <a:cs typeface="+mn-cs"/>
              </a:rPr>
              <a:t>、制度明确：对服务项目的性质、管理体制和运作机制等方面作出详细的、刚性的公益性规定。</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、机制准确。精确规定项目公益性投入环节、强度和操作规则，以及测评效率、效果和效益的标准。</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、数据精确：建立操作性强的“项目公益性清单”，同时，</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项目公益性清单</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也是校园市场招商目录。</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 ①二、采购战略管理，它的走向：是基于环境育人理念，对服务供应商的影响力建设。它的内涵是：</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、后勤要善于设计服务产品。这是平衡采购质量和成本的基础；</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、驱动服务企业提高劳动力素质和应用新技术；</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、提升采供合作双方，或多方的总体效能。</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②下面汇报两个“研发”的服务产品，体现了环境育人和采购战略的总体效能。</a:t>
            </a:r>
          </a:p>
          <a:p>
            <a:r>
              <a:rPr lang="zh-CN" altLang="zh-CN" sz="1200" kern="1200" dirty="0" smtClean="0">
                <a:solidFill>
                  <a:schemeClr val="tx1"/>
                </a:solidFill>
                <a:effectLst/>
                <a:latin typeface="+mn-lt"/>
                <a:ea typeface="+mn-ea"/>
                <a:cs typeface="+mn-cs"/>
              </a:rPr>
              <a:t>第一件事，</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学生之平等</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①中小学生着统一校服为平等，大学生以共享宿舍空调为平等。</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a:t>
            </a:r>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年学校为学生宿舍采购</a:t>
            </a:r>
            <a:r>
              <a:rPr lang="en-US" altLang="zh-CN" sz="1200" kern="1200" dirty="0" smtClean="0">
                <a:solidFill>
                  <a:schemeClr val="tx1"/>
                </a:solidFill>
                <a:effectLst/>
                <a:latin typeface="+mn-lt"/>
                <a:ea typeface="+mn-ea"/>
                <a:cs typeface="+mn-cs"/>
              </a:rPr>
              <a:t>9000</a:t>
            </a:r>
            <a:r>
              <a:rPr lang="zh-CN" altLang="zh-CN" sz="1200" kern="1200" dirty="0" smtClean="0">
                <a:solidFill>
                  <a:schemeClr val="tx1"/>
                </a:solidFill>
                <a:effectLst/>
                <a:latin typeface="+mn-lt"/>
                <a:ea typeface="+mn-ea"/>
                <a:cs typeface="+mn-cs"/>
              </a:rPr>
              <a:t>台格力空调，</a:t>
            </a:r>
            <a:r>
              <a:rPr lang="en-US" altLang="zh-CN" sz="1200" kern="1200" dirty="0" smtClean="0">
                <a:solidFill>
                  <a:schemeClr val="tx1"/>
                </a:solidFill>
                <a:effectLst/>
                <a:latin typeface="+mn-lt"/>
                <a:ea typeface="+mn-ea"/>
                <a:cs typeface="+mn-cs"/>
              </a:rPr>
              <a:t>1500</a:t>
            </a:r>
            <a:r>
              <a:rPr lang="zh-CN" altLang="zh-CN" sz="1200" kern="1200" dirty="0" smtClean="0">
                <a:solidFill>
                  <a:schemeClr val="tx1"/>
                </a:solidFill>
                <a:effectLst/>
                <a:latin typeface="+mn-lt"/>
                <a:ea typeface="+mn-ea"/>
                <a:cs typeface="+mn-cs"/>
              </a:rPr>
              <a:t>元</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台，</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年免费维保。</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③学校计划以收取使用费回笼投资。但只有</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的学生申请使用。那么，</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的学生在想什么</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多少年后还会想什么</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④我们意识到这是在</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花钱买难受</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立即做出新的决定</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学生使用宿舍空调只付电费不付使用费。</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⑤学生充分体会到学校的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苦心</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，几年来没有一例投诉宿舍空调的。学生知道爱护空调</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没有“虐待”空调。苏州大学学生宿舍什么都会坏，就是那空调几年不坏。当然也是供应方质量好</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维保做得好。</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第二件事，</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学生之养成</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⑥校园里有</a:t>
            </a:r>
            <a:r>
              <a:rPr lang="en-US" altLang="zh-CN" sz="1200" kern="1200" dirty="0" smtClean="0">
                <a:solidFill>
                  <a:schemeClr val="tx1"/>
                </a:solidFill>
                <a:effectLst/>
                <a:latin typeface="+mn-lt"/>
                <a:ea typeface="+mn-ea"/>
                <a:cs typeface="+mn-cs"/>
              </a:rPr>
              <a:t>1200</a:t>
            </a:r>
            <a:r>
              <a:rPr lang="zh-CN" altLang="zh-CN" sz="1200" kern="1200" dirty="0" smtClean="0">
                <a:solidFill>
                  <a:schemeClr val="tx1"/>
                </a:solidFill>
                <a:effectLst/>
                <a:latin typeface="+mn-lt"/>
                <a:ea typeface="+mn-ea"/>
                <a:cs typeface="+mn-cs"/>
              </a:rPr>
              <a:t>个卫生间，全面配备卫生纸和洗手液。</a:t>
            </a:r>
            <a:r>
              <a:rPr lang="en-US" altLang="zh-CN" sz="1200" kern="1200" dirty="0" smtClean="0">
                <a:solidFill>
                  <a:schemeClr val="tx1"/>
                </a:solidFill>
                <a:effectLst/>
                <a:latin typeface="+mn-lt"/>
                <a:ea typeface="+mn-ea"/>
                <a:cs typeface="+mn-cs"/>
              </a:rPr>
              <a:t>50000</a:t>
            </a:r>
            <a:r>
              <a:rPr lang="zh-CN" altLang="zh-CN" sz="1200" kern="1200" dirty="0" smtClean="0">
                <a:solidFill>
                  <a:schemeClr val="tx1"/>
                </a:solidFill>
                <a:effectLst/>
                <a:latin typeface="+mn-lt"/>
                <a:ea typeface="+mn-ea"/>
                <a:cs typeface="+mn-cs"/>
              </a:rPr>
              <a:t>名学生，</a:t>
            </a:r>
            <a:r>
              <a:rPr lang="en-US" altLang="zh-CN" sz="1200" kern="1200" dirty="0" smtClean="0">
                <a:solidFill>
                  <a:schemeClr val="tx1"/>
                </a:solidFill>
                <a:effectLst/>
                <a:latin typeface="+mn-lt"/>
                <a:ea typeface="+mn-ea"/>
                <a:cs typeface="+mn-cs"/>
              </a:rPr>
              <a:t>5000</a:t>
            </a:r>
            <a:r>
              <a:rPr lang="zh-CN" altLang="zh-CN" sz="1200" kern="1200" dirty="0" smtClean="0">
                <a:solidFill>
                  <a:schemeClr val="tx1"/>
                </a:solidFill>
                <a:effectLst/>
                <a:latin typeface="+mn-lt"/>
                <a:ea typeface="+mn-ea"/>
                <a:cs typeface="+mn-cs"/>
              </a:rPr>
              <a:t>名教职工，全年消耗</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万元。我们当初预算是</a:t>
            </a:r>
            <a:r>
              <a:rPr lang="en-US" altLang="zh-CN" sz="1200" kern="1200" dirty="0" smtClean="0">
                <a:solidFill>
                  <a:schemeClr val="tx1"/>
                </a:solidFill>
                <a:effectLst/>
                <a:latin typeface="+mn-lt"/>
                <a:ea typeface="+mn-ea"/>
                <a:cs typeface="+mn-cs"/>
              </a:rPr>
              <a:t>500</a:t>
            </a:r>
            <a:r>
              <a:rPr lang="zh-CN" altLang="zh-CN" sz="1200" kern="1200" dirty="0" smtClean="0">
                <a:solidFill>
                  <a:schemeClr val="tx1"/>
                </a:solidFill>
                <a:effectLst/>
                <a:latin typeface="+mn-lt"/>
                <a:ea typeface="+mn-ea"/>
                <a:cs typeface="+mn-cs"/>
              </a:rPr>
              <a:t>万。⑦“爱校如家、爱生如子”是校长的理念。通过方方面面的力量，提高“学生素养”。让学生在这样的环境中学会自律、享受生活。</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⑧环境育人不是动词，是一个理念。后勤就像一个家庭的主妇。后勤不环境育人，相当于主妇不贤惠。</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①三、法人具象化，实行购买服务“经理人”制度。它的走向：是后勤绩效管理， </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②既要有“法人”，也要有“经理人”。购买服务协议往往由“法人代表签字盖章”，承担最后的法律责任，同时，法人是一个体系，共同承担责任。不知道谁是真正的协议执行人。</a:t>
            </a:r>
            <a:endParaRPr lang="zh-CN" altLang="zh-CN" sz="1200" kern="1200" dirty="0" smtClean="0">
              <a:solidFill>
                <a:schemeClr val="tx1"/>
              </a:solidFill>
              <a:effectLst/>
              <a:latin typeface="+mn-lt"/>
              <a:ea typeface="+mn-ea"/>
              <a:cs typeface="+mn-cs"/>
            </a:endParaRPr>
          </a:p>
          <a:p>
            <a:r>
              <a:rPr lang="zh-CN" altLang="zh-CN" sz="1200" b="1" kern="1200" smtClean="0">
                <a:solidFill>
                  <a:schemeClr val="tx1"/>
                </a:solidFill>
                <a:effectLst/>
                <a:latin typeface="+mn-lt"/>
                <a:ea typeface="+mn-ea"/>
                <a:cs typeface="+mn-cs"/>
              </a:rPr>
              <a:t>③实行“经理人”资格认证制度。建立专业化后勤监管队伍，建立应用大数据的监管评估体系和现代薪酬分配体系。将各标段签约、履约职责明确到人，甲乙双方“经理人”一体考核，与甲方绩效工资，乙方营业收入具体挂钩。</a:t>
            </a:r>
            <a:endParaRPr lang="zh-CN" altLang="zh-CN" sz="1200" kern="1200" smtClean="0">
              <a:solidFill>
                <a:schemeClr val="tx1"/>
              </a:solidFill>
              <a:effectLst/>
              <a:latin typeface="+mn-lt"/>
              <a:ea typeface="+mn-ea"/>
              <a:cs typeface="+mn-cs"/>
            </a:endParaRP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四、后勤信息化转型，它的走向：是师生自助体验自我管理，与教学改革精神是一致的。它将更加突出校园市场的平台功能，推动教学、科研工作和师生的个性化服务。</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①一、全校一个管理系统，消除信息孤岛。出现孤岛现象是合理的，维持不变是愚蠢的。消灭孤岛的办法：一是把水抽干，那是劳民伤财</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二是放水淹没它，维持一个系统，那是可持续发展。</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②二、</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在敲校门。推动校园市场充分竞争、提供便利性个性化服务的入口可能就在这里。传统的管理系统侧重于信息公开和办事流程，</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的运用开辟了师生自助服务、师生直接与供应商沟通的道路，酝酿着可能颠覆现有购买服务模式的力量。</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举两个关于</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的例子：</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第一个例子，城市物业管理。多年前，我们学习研究浦东城市管理指挥系统，最后因为需要特制移动终端而搁置。三个月以前，考察张家港城市管理指挥中心，该系统基于移动互联网、智能手机而建立，启用时一夜之间几万市民主动下载城市管理</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。④它颠覆了城市物业管理模式。公安局副局长、交警大队长兼任城管局长。</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⑤第二个例子，上海商学院校园</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借鉴商业模式</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着力于学生自助体验和自我管理。如，零维修借鉴了滴滴打车模式，公共浴室</a:t>
            </a:r>
            <a:r>
              <a:rPr lang="en-US" altLang="zh-CN" sz="1200" kern="1200" dirty="0" smtClean="0">
                <a:solidFill>
                  <a:schemeClr val="tx1"/>
                </a:solidFill>
                <a:effectLst/>
                <a:latin typeface="+mn-lt"/>
                <a:ea typeface="+mn-ea"/>
                <a:cs typeface="+mn-cs"/>
              </a:rPr>
              <a:t>190</a:t>
            </a:r>
            <a:r>
              <a:rPr lang="zh-CN" altLang="zh-CN" sz="1200" kern="1200" dirty="0" smtClean="0">
                <a:solidFill>
                  <a:schemeClr val="tx1"/>
                </a:solidFill>
                <a:effectLst/>
                <a:latin typeface="+mn-lt"/>
                <a:ea typeface="+mn-ea"/>
                <a:cs typeface="+mn-cs"/>
              </a:rPr>
              <a:t>个龙头，</a:t>
            </a:r>
            <a:r>
              <a:rPr lang="en-US" altLang="zh-CN" sz="1200" kern="1200" dirty="0" smtClean="0">
                <a:solidFill>
                  <a:schemeClr val="tx1"/>
                </a:solidFill>
                <a:effectLst/>
                <a:latin typeface="+mn-lt"/>
                <a:ea typeface="+mn-ea"/>
                <a:cs typeface="+mn-cs"/>
              </a:rPr>
              <a:t>5000</a:t>
            </a:r>
            <a:r>
              <a:rPr lang="zh-CN" altLang="zh-CN" sz="1200" kern="1200" dirty="0" smtClean="0">
                <a:solidFill>
                  <a:schemeClr val="tx1"/>
                </a:solidFill>
                <a:effectLst/>
                <a:latin typeface="+mn-lt"/>
                <a:ea typeface="+mn-ea"/>
                <a:cs typeface="+mn-cs"/>
              </a:rPr>
              <a:t>学生使用而不拥挤。学院准备研发</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个</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。特别是学生成立了校园</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俱乐部参与研发。⑥它改变了后勤信息化的建设理念和方法。</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①实施校园便利化战略。假如，我们在</a:t>
            </a:r>
            <a:r>
              <a:rPr lang="en-US" altLang="zh-CN" sz="1200" b="1" kern="1200" dirty="0" smtClean="0">
                <a:solidFill>
                  <a:schemeClr val="tx1"/>
                </a:solidFill>
                <a:effectLst/>
                <a:latin typeface="+mn-lt"/>
                <a:ea typeface="+mn-ea"/>
                <a:cs typeface="+mn-cs"/>
              </a:rPr>
              <a:t>2004</a:t>
            </a:r>
            <a:r>
              <a:rPr lang="zh-CN" altLang="zh-CN" sz="1200" b="1" kern="1200" dirty="0" smtClean="0">
                <a:solidFill>
                  <a:schemeClr val="tx1"/>
                </a:solidFill>
                <a:effectLst/>
                <a:latin typeface="+mn-lt"/>
                <a:ea typeface="+mn-ea"/>
                <a:cs typeface="+mn-cs"/>
              </a:rPr>
              <a:t>年没有创建教服集团，战略是否还是“校园便利化”？还是！</a:t>
            </a:r>
            <a:r>
              <a:rPr lang="zh-CN" altLang="zh-CN" sz="1200" kern="1200" dirty="0" smtClean="0">
                <a:solidFill>
                  <a:schemeClr val="tx1"/>
                </a:solidFill>
                <a:effectLst/>
                <a:latin typeface="+mn-lt"/>
                <a:ea typeface="+mn-ea"/>
                <a:cs typeface="+mn-cs"/>
              </a:rPr>
              <a:t> </a:t>
            </a:r>
          </a:p>
          <a:p>
            <a:r>
              <a:rPr lang="zh-CN" altLang="zh-CN" sz="1200" b="1" kern="1200" dirty="0" smtClean="0">
                <a:solidFill>
                  <a:schemeClr val="tx1"/>
                </a:solidFill>
                <a:effectLst/>
                <a:latin typeface="+mn-lt"/>
                <a:ea typeface="+mn-ea"/>
                <a:cs typeface="+mn-cs"/>
              </a:rPr>
              <a:t>②在这后勤社会化的</a:t>
            </a:r>
            <a:r>
              <a:rPr lang="en-US" altLang="zh-CN" sz="1200" b="1" kern="1200" dirty="0" smtClean="0">
                <a:solidFill>
                  <a:schemeClr val="tx1"/>
                </a:solidFill>
                <a:effectLst/>
                <a:latin typeface="+mn-lt"/>
                <a:ea typeface="+mn-ea"/>
                <a:cs typeface="+mn-cs"/>
              </a:rPr>
              <a:t>20</a:t>
            </a:r>
            <a:r>
              <a:rPr lang="zh-CN" altLang="zh-CN" sz="1200" b="1" kern="1200" dirty="0" smtClean="0">
                <a:solidFill>
                  <a:schemeClr val="tx1"/>
                </a:solidFill>
                <a:effectLst/>
                <a:latin typeface="+mn-lt"/>
                <a:ea typeface="+mn-ea"/>
                <a:cs typeface="+mn-cs"/>
              </a:rPr>
              <a:t>多年的时间里，第三产业从相对短缺的“产品为中心”，发展到服务业市场竞争愈演愈烈的“客户为中心”的时代。从温饱到体验的时代，购买服务的时代。世界是平的。</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③我们推行了哪些改革？什么时间改的</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怎么改的？都已成为过去。逝者如斯，汇流成河，殊途同归</a:t>
            </a:r>
            <a:r>
              <a:rPr lang="en-US" altLang="zh-CN" sz="1200" b="1" kern="1200" dirty="0" smtClean="0">
                <a:solidFill>
                  <a:schemeClr val="tx1"/>
                </a:solidFill>
                <a:effectLst/>
                <a:latin typeface="+mn-lt"/>
                <a:ea typeface="+mn-ea"/>
                <a:cs typeface="+mn-cs"/>
              </a:rPr>
              <a:t>! </a:t>
            </a:r>
            <a:r>
              <a:rPr lang="zh-CN" altLang="zh-CN" sz="1200" b="1" kern="1200" smtClean="0">
                <a:solidFill>
                  <a:schemeClr val="tx1"/>
                </a:solidFill>
                <a:effectLst/>
                <a:latin typeface="+mn-lt"/>
                <a:ea typeface="+mn-ea"/>
                <a:cs typeface="+mn-cs"/>
              </a:rPr>
              <a:t>天时地利人和，首先是天时，天时之下我们无论自觉与否，不约而同地走到了同一个新的起点上。</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61BDEF9-3F50-4182-BF86-2BF6ED90437D}" type="slidenum">
              <a:rPr lang="zh-CN" altLang="en-US" smtClean="0"/>
              <a:pPr/>
              <a:t>24</a:t>
            </a:fld>
            <a:endParaRPr lang="zh-CN" altLang="en-US"/>
          </a:p>
        </p:txBody>
      </p:sp>
    </p:spTree>
    <p:extLst>
      <p:ext uri="{BB962C8B-B14F-4D97-AF65-F5344CB8AC3E}">
        <p14:creationId xmlns:p14="http://schemas.microsoft.com/office/powerpoint/2010/main" val="395360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smtClean="0">
                <a:solidFill>
                  <a:schemeClr val="tx1"/>
                </a:solidFill>
                <a:latin typeface="+mn-lt"/>
                <a:ea typeface="+mn-ea"/>
                <a:cs typeface="+mn-cs"/>
              </a:rPr>
              <a:t>犹如刘欢的一首歌曲“从头再来”那样：昨天所有的荣誉，已变成遥远的回忆。辛辛苦苦已度过半生</a:t>
            </a:r>
            <a:r>
              <a:rPr lang="en-US" sz="1200" b="1" kern="1200" dirty="0" smtClean="0">
                <a:solidFill>
                  <a:schemeClr val="tx1"/>
                </a:solidFill>
                <a:latin typeface="+mn-lt"/>
                <a:ea typeface="+mn-ea"/>
                <a:cs typeface="+mn-cs"/>
              </a:rPr>
              <a:t>,</a:t>
            </a:r>
            <a:r>
              <a:rPr lang="zh-CN" altLang="en-US" sz="1200" b="1" kern="1200" dirty="0" smtClean="0">
                <a:solidFill>
                  <a:schemeClr val="tx1"/>
                </a:solidFill>
                <a:latin typeface="+mn-lt"/>
                <a:ea typeface="+mn-ea"/>
                <a:cs typeface="+mn-cs"/>
              </a:rPr>
              <a:t>今夜重又走进风雨。看成败，人生豪迈</a:t>
            </a:r>
            <a:r>
              <a:rPr lang="en-US" sz="1200" b="1" kern="1200" dirty="0" smtClean="0">
                <a:solidFill>
                  <a:schemeClr val="tx1"/>
                </a:solidFill>
                <a:latin typeface="+mn-lt"/>
                <a:ea typeface="+mn-ea"/>
                <a:cs typeface="+mn-cs"/>
              </a:rPr>
              <a:t>,</a:t>
            </a:r>
            <a:r>
              <a:rPr lang="zh-CN" altLang="en-US" sz="1200" b="1" kern="1200" dirty="0" smtClean="0">
                <a:solidFill>
                  <a:schemeClr val="tx1"/>
                </a:solidFill>
                <a:latin typeface="+mn-lt"/>
                <a:ea typeface="+mn-ea"/>
                <a:cs typeface="+mn-cs"/>
              </a:rPr>
              <a:t>只不过是从头再来</a:t>
            </a:r>
            <a:r>
              <a:rPr lang="en-US" sz="1200" b="1"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r>
              <a:rPr lang="zh-CN" altLang="en-US" sz="1200" b="1" kern="1200" dirty="0" smtClean="0">
                <a:solidFill>
                  <a:schemeClr val="tx1"/>
                </a:solidFill>
                <a:latin typeface="+mn-lt"/>
                <a:ea typeface="+mn-ea"/>
                <a:cs typeface="+mn-cs"/>
              </a:rPr>
              <a:t>以上是苏州大学近年来在开放校园市场方面所做的探索以及有关设想，不尽成熟和完善，敬请各位领导批评指正</a:t>
            </a:r>
            <a:r>
              <a:rPr lang="en-US" sz="1200" b="1"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①限于时间关系，我的汇报主要集中在</a:t>
            </a:r>
            <a:r>
              <a:rPr lang="en-US" altLang="zh-CN" sz="1200" b="1" kern="1200" dirty="0" smtClean="0">
                <a:solidFill>
                  <a:schemeClr val="tx1"/>
                </a:solidFill>
                <a:effectLst/>
                <a:latin typeface="+mn-lt"/>
                <a:ea typeface="+mn-ea"/>
                <a:cs typeface="+mn-cs"/>
              </a:rPr>
              <a:t>2004</a:t>
            </a:r>
            <a:r>
              <a:rPr lang="zh-CN" altLang="zh-CN" sz="1200" b="1" kern="1200" dirty="0" smtClean="0">
                <a:solidFill>
                  <a:schemeClr val="tx1"/>
                </a:solidFill>
                <a:effectLst/>
                <a:latin typeface="+mn-lt"/>
                <a:ea typeface="+mn-ea"/>
                <a:cs typeface="+mn-cs"/>
              </a:rPr>
              <a:t>年到目前，苏州大学在后勤社会化领域所做的改革。</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②主要回答三个问题：</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一是当前苏州大学为后勤服务的校园市场是个什么状态？</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二是校园市场环境和市场主体是如何形成的？</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三是未来朝什么方向发展？</a:t>
            </a:r>
            <a:r>
              <a:rPr lang="zh-CN" altLang="zh-CN" sz="1200" kern="1200" dirty="0" smtClean="0">
                <a:solidFill>
                  <a:schemeClr val="tx1"/>
                </a:solidFill>
                <a:effectLst/>
                <a:latin typeface="+mn-lt"/>
                <a:ea typeface="+mn-ea"/>
                <a:cs typeface="+mn-cs"/>
              </a:rPr>
              <a:t> </a:t>
            </a:r>
          </a:p>
          <a:p>
            <a:r>
              <a:rPr lang="zh-CN" altLang="zh-CN" sz="1200" b="1" kern="1200" dirty="0" smtClean="0">
                <a:solidFill>
                  <a:schemeClr val="tx1"/>
                </a:solidFill>
                <a:effectLst/>
                <a:latin typeface="+mn-lt"/>
                <a:ea typeface="+mn-ea"/>
                <a:cs typeface="+mn-cs"/>
              </a:rPr>
              <a:t>③也就是就是回答：我是谁？我从哪儿来？我要到哪里去？</a:t>
            </a:r>
            <a:r>
              <a:rPr lang="zh-CN" altLang="zh-CN" sz="1200" kern="1200" dirty="0" smtClean="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第一问题，现在这个节点上：苏州大学后勤服务校园市场是个什么状态？</a:t>
            </a:r>
            <a:r>
              <a:rPr lang="en-US" sz="1200" b="1" kern="1200" dirty="0" smtClean="0">
                <a:solidFill>
                  <a:schemeClr val="tx1"/>
                </a:solidFill>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smtClean="0">
                <a:solidFill>
                  <a:schemeClr val="tx1"/>
                </a:solidFill>
                <a:effectLst/>
                <a:latin typeface="+mn-lt"/>
                <a:ea typeface="+mn-ea"/>
                <a:cs typeface="+mn-cs"/>
              </a:rPr>
              <a:t>第一，是一个管办分离的市场。学校没有一项业务是直接经营的；每一项业务都是通过招投标和契约展开的；学校没有设置与后勤业务口径一致的国有企业。学校在校园市场发挥“主体责任”作用。</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①</a:t>
            </a:r>
            <a:r>
              <a:rPr lang="zh-CN" altLang="zh-CN" sz="1200" kern="1200" dirty="0" smtClean="0">
                <a:solidFill>
                  <a:schemeClr val="tx1"/>
                </a:solidFill>
                <a:effectLst/>
                <a:latin typeface="+mn-lt"/>
                <a:ea typeface="+mn-ea"/>
                <a:cs typeface="+mn-cs"/>
              </a:rPr>
              <a:t>第二，她是一个准市场，不是一个标准的市场。她是在学校“有形之手”调控下的一个公益性的校内市场。服务效果和服务效率是她首要的追求。</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②比如心血管系统，心脏动力是市场化的，血管里流动的血液是公益性的。</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①第三，是一个完全开放的市场。对民企没有歧视，对国企也没有“超国民”待遇。</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②目前有三部分企业在同一的起跑线上竞争。一是主体力量，民营的苏大教服集团；辅助力量，二是学校国有的东吴饭店，三是体量比较小的社会第三产业企业。</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③三者互相制约，互相促进，形成一个多元的、规范的校园内市场。</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①第四，是一个不断发展的市场。校园市场一旦诞生和开放就没有回头路。校园市场的发展，总是围绕着民营教服集团的完善和壮大而发展。</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②其主要发展动力来自于大学逻辑和市场逻辑的矛盾。大学逻辑根源于学术，市场逻辑根源于利润。</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③校园市场总能在两者的博弈之中找到一个合适的契合度和平衡点。</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smtClean="0">
                <a:solidFill>
                  <a:schemeClr val="tx1"/>
                </a:solidFill>
                <a:latin typeface="+mn-lt"/>
                <a:ea typeface="+mn-ea"/>
                <a:cs typeface="+mn-cs"/>
              </a:rPr>
              <a:t>第二个问题，主要汇报苏大校园市场环境和市场主体是如何形成的？</a:t>
            </a:r>
            <a:r>
              <a:rPr lang="en-US" sz="1200" b="1" kern="1200" dirty="0" smtClean="0">
                <a:solidFill>
                  <a:schemeClr val="tx1"/>
                </a:solidFill>
                <a:latin typeface="+mn-lt"/>
                <a:ea typeface="+mn-ea"/>
                <a:cs typeface="+mn-cs"/>
              </a:rPr>
              <a:t> </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E6F8C28-39B5-43D7-9549-FAA611AE9C08}"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FEB2FE-C4D3-4434-816E-8345900A6CF9}" type="datetimeFigureOut">
              <a:rPr lang="zh-CN" altLang="en-US" smtClean="0"/>
              <a:pPr/>
              <a:t>2015/8/6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8DABDC-EB28-4716-9DBA-712EBD7E986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EB2FE-C4D3-4434-816E-8345900A6CF9}" type="datetimeFigureOut">
              <a:rPr lang="zh-CN" altLang="en-US" smtClean="0"/>
              <a:pPr/>
              <a:t>2015/8/6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DABDC-EB28-4716-9DBA-712EBD7E98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package" Target="../embeddings/Microsoft_PowerPoint____7.sldx"/></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package" Target="../embeddings/Microsoft_PowerPoint____8.sld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package" Target="../embeddings/Microsoft_PowerPoint____9.sldx"/></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package" Target="../embeddings/Microsoft_PowerPoint____10.sld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package" Target="../embeddings/Microsoft_PowerPoint____11.sldx"/></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4.bin"/><Relationship Id="rId5" Type="http://schemas.openxmlformats.org/officeDocument/2006/relationships/image" Target="../media/image6.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package" Target="../embeddings/Microsoft_PowerPoint____12.sld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___1.sld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PowerPoint____2.sld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PowerPoint____3.sld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package" Target="../embeddings/Microsoft_PowerPoint____4.sld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package" Target="../embeddings/Microsoft_PowerPoint____5.sld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package" Target="../embeddings/Microsoft_PowerPoint____6.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7224" y="1643050"/>
            <a:ext cx="7772400" cy="1470025"/>
          </a:xfrm>
        </p:spPr>
        <p:txBody>
          <a:bodyPr>
            <a:normAutofit/>
          </a:bodyPr>
          <a:lstStyle/>
          <a:p>
            <a:r>
              <a:rPr lang="zh-CN" altLang="en-US" sz="3200" b="1" dirty="0" smtClean="0">
                <a:latin typeface="楷体" pitchFamily="49" charset="-122"/>
                <a:ea typeface="楷体" pitchFamily="49" charset="-122"/>
              </a:rPr>
              <a:t>开放市场，引进竞争，多元化，规范化</a:t>
            </a:r>
            <a:r>
              <a:rPr lang="en-US" altLang="zh-CN" sz="3200" b="1" dirty="0" smtClean="0">
                <a:latin typeface="楷体" pitchFamily="49" charset="-122"/>
                <a:ea typeface="楷体" pitchFamily="49" charset="-122"/>
              </a:rPr>
              <a:t/>
            </a:r>
            <a:br>
              <a:rPr lang="en-US" altLang="zh-CN" sz="3200" b="1" dirty="0" smtClean="0">
                <a:latin typeface="楷体" pitchFamily="49" charset="-122"/>
                <a:ea typeface="楷体" pitchFamily="49" charset="-122"/>
              </a:rPr>
            </a:br>
            <a:r>
              <a:rPr lang="zh-CN" altLang="en-US" sz="3200" b="1" dirty="0" smtClean="0">
                <a:latin typeface="楷体" pitchFamily="49" charset="-122"/>
                <a:ea typeface="楷体" pitchFamily="49" charset="-122"/>
              </a:rPr>
              <a:t>办后勤的实践探索与战略规划</a:t>
            </a:r>
            <a:endParaRPr lang="zh-CN" altLang="en-US" sz="3200" b="1" dirty="0">
              <a:latin typeface="楷体" pitchFamily="49" charset="-122"/>
              <a:ea typeface="楷体" pitchFamily="49" charset="-122"/>
            </a:endParaRPr>
          </a:p>
        </p:txBody>
      </p:sp>
      <p:sp>
        <p:nvSpPr>
          <p:cNvPr id="3" name="副标题 2"/>
          <p:cNvSpPr>
            <a:spLocks noGrp="1"/>
          </p:cNvSpPr>
          <p:nvPr>
            <p:ph type="subTitle" idx="1"/>
          </p:nvPr>
        </p:nvSpPr>
        <p:spPr>
          <a:xfrm>
            <a:off x="1428728" y="4572008"/>
            <a:ext cx="6400800" cy="1752600"/>
          </a:xfrm>
        </p:spPr>
        <p:txBody>
          <a:bodyPr>
            <a:normAutofit/>
          </a:bodyPr>
          <a:lstStyle/>
          <a:p>
            <a:r>
              <a:rPr lang="zh-CN" altLang="en-US" sz="2000" b="1" dirty="0" smtClean="0">
                <a:solidFill>
                  <a:schemeClr val="tx1"/>
                </a:solidFill>
                <a:latin typeface="楷体" pitchFamily="49" charset="-122"/>
                <a:ea typeface="楷体" pitchFamily="49" charset="-122"/>
              </a:rPr>
              <a:t>苏州大学 杨一心</a:t>
            </a:r>
            <a:endParaRPr lang="en-US" altLang="zh-CN" sz="2000" b="1" dirty="0" smtClean="0">
              <a:solidFill>
                <a:schemeClr val="tx1"/>
              </a:solidFill>
              <a:latin typeface="楷体" pitchFamily="49" charset="-122"/>
              <a:ea typeface="楷体" pitchFamily="49" charset="-122"/>
            </a:endParaRPr>
          </a:p>
          <a:p>
            <a:r>
              <a:rPr lang="en-US" altLang="zh-CN" sz="2000" dirty="0" smtClean="0">
                <a:solidFill>
                  <a:schemeClr val="tx1"/>
                </a:solidFill>
              </a:rPr>
              <a:t>2015.8</a:t>
            </a:r>
            <a:endParaRPr lang="zh-CN" alt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p:cNvGraphicFramePr>
          <p:nvPr>
            <p:extLst>
              <p:ext uri="{D42A27DB-BD31-4B8C-83A1-F6EECF244321}">
                <p14:modId xmlns:p14="http://schemas.microsoft.com/office/powerpoint/2010/main" val="3733820923"/>
              </p:ext>
            </p:extLst>
          </p:nvPr>
        </p:nvGraphicFramePr>
        <p:xfrm>
          <a:off x="2195736" y="1412776"/>
          <a:ext cx="4536504" cy="3960440"/>
        </p:xfrm>
        <a:graphic>
          <a:graphicData uri="http://schemas.openxmlformats.org/presentationml/2006/ole">
            <mc:AlternateContent xmlns:mc="http://schemas.openxmlformats.org/markup-compatibility/2006">
              <mc:Choice xmlns:v="urn:schemas-microsoft-com:vml" Requires="v">
                <p:oleObj spid="_x0000_s13354" name="BMP 图像" r:id="rId4" imgW="1580952" imgH="1352381" progId="PBrush">
                  <p:embed/>
                </p:oleObj>
              </mc:Choice>
              <mc:Fallback>
                <p:oleObj name="BMP 图像" r:id="rId4" imgW="1580952" imgH="1352381" progId="PBrush">
                  <p:embed/>
                  <p:pic>
                    <p:nvPicPr>
                      <p:cNvPr id="0" name="Picture 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412776"/>
                        <a:ext cx="4536504" cy="3960440"/>
                      </a:xfrm>
                      <a:prstGeom prst="rect">
                        <a:avLst/>
                      </a:prstGeom>
                      <a:solidFill>
                        <a:schemeClr val="bg1"/>
                      </a:solidFill>
                    </p:spPr>
                  </p:pic>
                </p:oleObj>
              </mc:Fallback>
            </mc:AlternateContent>
          </a:graphicData>
        </a:graphic>
      </p:graphicFrame>
      <p:graphicFrame>
        <p:nvGraphicFramePr>
          <p:cNvPr id="7" name="对象 6"/>
          <p:cNvGraphicFramePr>
            <a:graphicFrameLocks/>
          </p:cNvGraphicFramePr>
          <p:nvPr>
            <p:extLst>
              <p:ext uri="{D42A27DB-BD31-4B8C-83A1-F6EECF244321}">
                <p14:modId xmlns:p14="http://schemas.microsoft.com/office/powerpoint/2010/main" val="3187069420"/>
              </p:ext>
            </p:extLst>
          </p:nvPr>
        </p:nvGraphicFramePr>
        <p:xfrm>
          <a:off x="2214546" y="1285860"/>
          <a:ext cx="4536504" cy="3960440"/>
        </p:xfrm>
        <a:graphic>
          <a:graphicData uri="http://schemas.openxmlformats.org/presentationml/2006/ole">
            <mc:AlternateContent xmlns:mc="http://schemas.openxmlformats.org/markup-compatibility/2006">
              <mc:Choice xmlns:v="urn:schemas-microsoft-com:vml" Requires="v">
                <p:oleObj spid="_x0000_s13355" name="BMP 图像" r:id="rId6" imgW="1580952" imgH="1352381" progId="PBrush">
                  <p:embed/>
                </p:oleObj>
              </mc:Choice>
              <mc:Fallback>
                <p:oleObj name="BMP 图像" r:id="rId6" imgW="1580952" imgH="1352381" progId="PBrush">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1285860"/>
                        <a:ext cx="4536504" cy="3960440"/>
                      </a:xfrm>
                      <a:prstGeom prst="rect">
                        <a:avLst/>
                      </a:prstGeom>
                      <a:solidFill>
                        <a:schemeClr val="bg1"/>
                      </a:solidFill>
                    </p:spPr>
                  </p:pic>
                </p:oleObj>
              </mc:Fallback>
            </mc:AlternateContent>
          </a:graphicData>
        </a:graphic>
      </p:graphicFrame>
      <p:sp>
        <p:nvSpPr>
          <p:cNvPr id="6" name="Text Box 6"/>
          <p:cNvSpPr txBox="1">
            <a:spLocks noChangeArrowheads="1"/>
          </p:cNvSpPr>
          <p:nvPr/>
        </p:nvSpPr>
        <p:spPr bwMode="auto">
          <a:xfrm>
            <a:off x="857224" y="2428868"/>
            <a:ext cx="2531109" cy="892552"/>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2000" b="1" dirty="0" smtClean="0">
                <a:solidFill>
                  <a:srgbClr val="0000FF"/>
                </a:solidFill>
                <a:latin typeface="楷体" pitchFamily="49" charset="-122"/>
                <a:ea typeface="楷体" pitchFamily="49" charset="-122"/>
                <a:sym typeface="Arial" pitchFamily="34" charset="0"/>
              </a:rPr>
              <a:t>     </a:t>
            </a:r>
            <a:endParaRPr lang="en-US" altLang="zh-CN" sz="1400" b="1" dirty="0" smtClean="0">
              <a:solidFill>
                <a:srgbClr val="0000FF"/>
              </a:solidFill>
              <a:latin typeface="楷体" pitchFamily="49" charset="-122"/>
              <a:ea typeface="楷体" pitchFamily="49" charset="-122"/>
              <a:sym typeface="Arial" pitchFamily="34" charset="0"/>
            </a:endParaRPr>
          </a:p>
          <a:p>
            <a:r>
              <a:rPr lang="en-US" altLang="zh-CN" sz="1400" b="1" dirty="0" smtClean="0">
                <a:solidFill>
                  <a:srgbClr val="0000FF"/>
                </a:solidFill>
                <a:latin typeface="楷体" pitchFamily="49" charset="-122"/>
                <a:ea typeface="楷体" pitchFamily="49" charset="-122"/>
                <a:sym typeface="Arial" pitchFamily="34" charset="0"/>
              </a:rPr>
              <a:t>2014.8</a:t>
            </a:r>
            <a:r>
              <a:rPr lang="zh-CN" altLang="en-US" sz="1400" b="1" dirty="0" smtClean="0">
                <a:solidFill>
                  <a:srgbClr val="0000FF"/>
                </a:solidFill>
                <a:latin typeface="楷体" pitchFamily="49" charset="-122"/>
                <a:ea typeface="楷体" pitchFamily="49" charset="-122"/>
                <a:sym typeface="Arial" pitchFamily="34" charset="0"/>
              </a:rPr>
              <a:t>全面开放 充分竞争</a:t>
            </a:r>
            <a:endParaRPr lang="en-US" altLang="zh-CN" sz="1400" b="1" dirty="0" smtClean="0">
              <a:solidFill>
                <a:srgbClr val="0000FF"/>
              </a:solidFill>
              <a:latin typeface="楷体" pitchFamily="49" charset="-122"/>
              <a:ea typeface="楷体" pitchFamily="49" charset="-122"/>
              <a:sym typeface="Arial" pitchFamily="34" charset="0"/>
            </a:endParaRPr>
          </a:p>
          <a:p>
            <a:endParaRPr lang="zh-CN" altLang="en-US" b="1" dirty="0">
              <a:solidFill>
                <a:srgbClr val="0000FF"/>
              </a:solidFill>
              <a:latin typeface="楷体" pitchFamily="49" charset="-122"/>
              <a:ea typeface="楷体" pitchFamily="49" charset="-122"/>
              <a:sym typeface="Arial" pitchFamily="34" charset="0"/>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02" y="2786058"/>
            <a:ext cx="298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666" y="4374366"/>
            <a:ext cx="298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186" y="3501008"/>
            <a:ext cx="298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6"/>
          <p:cNvSpPr txBox="1">
            <a:spLocks noChangeArrowheads="1"/>
          </p:cNvSpPr>
          <p:nvPr/>
        </p:nvSpPr>
        <p:spPr bwMode="auto">
          <a:xfrm>
            <a:off x="357158" y="3500438"/>
            <a:ext cx="2231108" cy="307777"/>
          </a:xfrm>
          <a:prstGeom prst="rect">
            <a:avLst/>
          </a:prstGeom>
          <a:noFill/>
          <a:ln w="28575">
            <a:solidFill>
              <a:srgbClr val="FF0000"/>
            </a:solidFill>
            <a:miter lim="800000"/>
            <a:headEnd/>
            <a:tailEnd/>
          </a:ln>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1400" b="1" dirty="0" smtClean="0">
                <a:solidFill>
                  <a:srgbClr val="0000FF"/>
                </a:solidFill>
                <a:latin typeface="楷体" pitchFamily="49" charset="-122"/>
                <a:ea typeface="楷体" pitchFamily="49" charset="-122"/>
                <a:sym typeface="Arial" pitchFamily="34" charset="0"/>
              </a:rPr>
              <a:t>2004.8</a:t>
            </a:r>
            <a:r>
              <a:rPr lang="zh-CN" altLang="en-US" sz="1400" b="1" dirty="0" smtClean="0">
                <a:solidFill>
                  <a:srgbClr val="0000FF"/>
                </a:solidFill>
                <a:latin typeface="楷体" pitchFamily="49" charset="-122"/>
                <a:ea typeface="楷体" pitchFamily="49" charset="-122"/>
                <a:sym typeface="Arial" pitchFamily="34" charset="0"/>
              </a:rPr>
              <a:t>民营苏大教服集团</a:t>
            </a:r>
            <a:endParaRPr lang="zh-CN" altLang="en-US" sz="1400" b="1" dirty="0">
              <a:solidFill>
                <a:srgbClr val="0000FF"/>
              </a:solidFill>
              <a:latin typeface="楷体" pitchFamily="49" charset="-122"/>
              <a:ea typeface="楷体" pitchFamily="49" charset="-122"/>
              <a:sym typeface="Arial" pitchFamily="34" charset="0"/>
            </a:endParaRPr>
          </a:p>
        </p:txBody>
      </p:sp>
      <p:sp>
        <p:nvSpPr>
          <p:cNvPr id="20" name="Text Box 6"/>
          <p:cNvSpPr txBox="1">
            <a:spLocks noChangeArrowheads="1"/>
          </p:cNvSpPr>
          <p:nvPr/>
        </p:nvSpPr>
        <p:spPr bwMode="auto">
          <a:xfrm>
            <a:off x="5072066" y="4143380"/>
            <a:ext cx="3374280" cy="830997"/>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2000" b="1" dirty="0" smtClean="0">
                <a:solidFill>
                  <a:srgbClr val="0000FF"/>
                </a:solidFill>
                <a:latin typeface="楷体" pitchFamily="49" charset="-122"/>
                <a:ea typeface="楷体" pitchFamily="49" charset="-122"/>
                <a:sym typeface="Arial" pitchFamily="34" charset="0"/>
              </a:rPr>
              <a:t>      </a:t>
            </a:r>
            <a:endParaRPr lang="en-US" altLang="zh-CN" sz="1400" b="1" dirty="0" smtClean="0">
              <a:solidFill>
                <a:srgbClr val="0000FF"/>
              </a:solidFill>
              <a:latin typeface="楷体" pitchFamily="49" charset="-122"/>
              <a:ea typeface="楷体" pitchFamily="49" charset="-122"/>
              <a:sym typeface="Arial" pitchFamily="34" charset="0"/>
            </a:endParaRPr>
          </a:p>
          <a:p>
            <a:r>
              <a:rPr lang="zh-CN" altLang="en-US" sz="1400" b="1" dirty="0" smtClean="0">
                <a:solidFill>
                  <a:srgbClr val="0000FF"/>
                </a:solidFill>
                <a:latin typeface="楷体" pitchFamily="49" charset="-122"/>
                <a:ea typeface="楷体" pitchFamily="49" charset="-122"/>
                <a:sym typeface="Arial" pitchFamily="34" charset="0"/>
              </a:rPr>
              <a:t>   </a:t>
            </a:r>
            <a:r>
              <a:rPr lang="en-US" altLang="zh-CN" sz="1400" b="1" dirty="0" smtClean="0">
                <a:solidFill>
                  <a:srgbClr val="0000FF"/>
                </a:solidFill>
                <a:latin typeface="楷体" pitchFamily="49" charset="-122"/>
                <a:ea typeface="楷体" pitchFamily="49" charset="-122"/>
                <a:sym typeface="Arial" pitchFamily="34" charset="0"/>
              </a:rPr>
              <a:t>2002.8</a:t>
            </a:r>
            <a:r>
              <a:rPr lang="zh-CN" altLang="en-US" sz="1400" b="1" dirty="0" smtClean="0">
                <a:solidFill>
                  <a:srgbClr val="0000FF"/>
                </a:solidFill>
                <a:latin typeface="楷体" pitchFamily="49" charset="-122"/>
                <a:ea typeface="楷体" pitchFamily="49" charset="-122"/>
                <a:sym typeface="Arial" pitchFamily="34" charset="0"/>
              </a:rPr>
              <a:t>国资苏州大学后勤集团</a:t>
            </a:r>
            <a:endParaRPr lang="en-US" altLang="zh-CN" sz="1400" b="1" dirty="0" smtClean="0">
              <a:solidFill>
                <a:srgbClr val="0000FF"/>
              </a:solidFill>
              <a:latin typeface="楷体" pitchFamily="49" charset="-122"/>
              <a:ea typeface="楷体" pitchFamily="49" charset="-122"/>
              <a:sym typeface="Arial" pitchFamily="34" charset="0"/>
            </a:endParaRPr>
          </a:p>
          <a:p>
            <a:r>
              <a:rPr lang="en-US" altLang="zh-CN" sz="1400" b="1" dirty="0">
                <a:solidFill>
                  <a:srgbClr val="0000FF"/>
                </a:solidFill>
                <a:latin typeface="楷体" pitchFamily="49" charset="-122"/>
                <a:ea typeface="楷体" pitchFamily="49" charset="-122"/>
                <a:sym typeface="Arial" pitchFamily="34" charset="0"/>
              </a:rPr>
              <a:t> </a:t>
            </a:r>
            <a:r>
              <a:rPr lang="en-US" altLang="zh-CN" sz="1400" b="1" dirty="0" smtClean="0">
                <a:solidFill>
                  <a:srgbClr val="0000FF"/>
                </a:solidFill>
                <a:latin typeface="楷体" pitchFamily="49" charset="-122"/>
                <a:ea typeface="楷体" pitchFamily="49" charset="-122"/>
                <a:sym typeface="Arial" pitchFamily="34" charset="0"/>
              </a:rPr>
              <a:t>     </a:t>
            </a:r>
            <a:r>
              <a:rPr lang="zh-CN" altLang="en-US" sz="1400" b="1" dirty="0" smtClean="0">
                <a:solidFill>
                  <a:srgbClr val="0000FF"/>
                </a:solidFill>
                <a:latin typeface="楷体" pitchFamily="49" charset="-122"/>
                <a:ea typeface="楷体" pitchFamily="49" charset="-122"/>
                <a:sym typeface="Arial" pitchFamily="34" charset="0"/>
              </a:rPr>
              <a:t>小机关 大实体</a:t>
            </a:r>
            <a:endParaRPr lang="zh-CN" altLang="en-US" sz="1400" b="1" dirty="0">
              <a:solidFill>
                <a:srgbClr val="0000FF"/>
              </a:solidFill>
              <a:latin typeface="楷体" pitchFamily="49" charset="-122"/>
              <a:ea typeface="楷体" pitchFamily="49" charset="-122"/>
              <a:sym typeface="Arial" pitchFamily="34" charset="0"/>
            </a:endParaRPr>
          </a:p>
        </p:txBody>
      </p:sp>
      <p:sp>
        <p:nvSpPr>
          <p:cNvPr id="21" name="Text Box 6"/>
          <p:cNvSpPr txBox="1">
            <a:spLocks noChangeArrowheads="1"/>
          </p:cNvSpPr>
          <p:nvPr/>
        </p:nvSpPr>
        <p:spPr bwMode="auto">
          <a:xfrm>
            <a:off x="428596" y="4429132"/>
            <a:ext cx="2203005" cy="307777"/>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1400" b="1" dirty="0" smtClean="0">
                <a:solidFill>
                  <a:srgbClr val="0000FF"/>
                </a:solidFill>
                <a:latin typeface="楷体" pitchFamily="49" charset="-122"/>
                <a:ea typeface="楷体" pitchFamily="49" charset="-122"/>
                <a:sym typeface="Arial" pitchFamily="34" charset="0"/>
              </a:rPr>
              <a:t>1992</a:t>
            </a:r>
            <a:r>
              <a:rPr lang="zh-CN" altLang="en-US" sz="1400" b="1" dirty="0" smtClean="0">
                <a:solidFill>
                  <a:srgbClr val="0000FF"/>
                </a:solidFill>
                <a:latin typeface="楷体" pitchFamily="49" charset="-122"/>
                <a:ea typeface="楷体" pitchFamily="49" charset="-122"/>
                <a:sym typeface="Arial" pitchFamily="34" charset="0"/>
              </a:rPr>
              <a:t>小机关 多实体</a:t>
            </a:r>
            <a:endParaRPr lang="zh-CN" altLang="en-US" sz="1400" b="1" dirty="0">
              <a:solidFill>
                <a:srgbClr val="0000FF"/>
              </a:solidFill>
              <a:latin typeface="楷体" pitchFamily="49" charset="-122"/>
              <a:ea typeface="楷体" pitchFamily="49" charset="-122"/>
              <a:sym typeface="Arial" pitchFamily="34" charset="0"/>
            </a:endParaRPr>
          </a:p>
        </p:txBody>
      </p:sp>
      <p:sp>
        <p:nvSpPr>
          <p:cNvPr id="22" name="Text Box 6"/>
          <p:cNvSpPr txBox="1">
            <a:spLocks noChangeArrowheads="1"/>
          </p:cNvSpPr>
          <p:nvPr/>
        </p:nvSpPr>
        <p:spPr bwMode="auto">
          <a:xfrm>
            <a:off x="4870450" y="5398685"/>
            <a:ext cx="3487764" cy="307777"/>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1400" b="1" dirty="0" smtClean="0">
                <a:solidFill>
                  <a:srgbClr val="0000FF"/>
                </a:solidFill>
                <a:latin typeface="楷体" pitchFamily="49" charset="-122"/>
                <a:ea typeface="楷体" pitchFamily="49" charset="-122"/>
                <a:sym typeface="Arial" pitchFamily="34" charset="0"/>
              </a:rPr>
              <a:t>1992</a:t>
            </a:r>
            <a:r>
              <a:rPr lang="zh-CN" altLang="en-US" sz="1400" b="1" dirty="0" smtClean="0">
                <a:solidFill>
                  <a:srgbClr val="0000FF"/>
                </a:solidFill>
                <a:latin typeface="楷体" pitchFamily="49" charset="-122"/>
                <a:ea typeface="楷体" pitchFamily="49" charset="-122"/>
                <a:sym typeface="Arial" pitchFamily="34" charset="0"/>
              </a:rPr>
              <a:t>以前传统后勤</a:t>
            </a:r>
            <a:endParaRPr lang="en-US" altLang="zh-CN" sz="1400" b="1" dirty="0" smtClean="0">
              <a:solidFill>
                <a:srgbClr val="0000FF"/>
              </a:solidFill>
              <a:latin typeface="楷体" pitchFamily="49" charset="-122"/>
              <a:ea typeface="楷体" pitchFamily="49" charset="-122"/>
              <a:sym typeface="Arial" pitchFamily="34" charset="0"/>
            </a:endParaRPr>
          </a:p>
        </p:txBody>
      </p:sp>
      <p:sp>
        <p:nvSpPr>
          <p:cNvPr id="23" name="Text Box 6"/>
          <p:cNvSpPr txBox="1">
            <a:spLocks noChangeArrowheads="1"/>
          </p:cNvSpPr>
          <p:nvPr/>
        </p:nvSpPr>
        <p:spPr bwMode="auto">
          <a:xfrm>
            <a:off x="6000760" y="3071810"/>
            <a:ext cx="2357454" cy="1046440"/>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2000" b="1" dirty="0">
                <a:solidFill>
                  <a:srgbClr val="0000FF"/>
                </a:solidFill>
                <a:latin typeface="楷体" pitchFamily="49" charset="-122"/>
                <a:ea typeface="楷体" pitchFamily="49" charset="-122"/>
                <a:sym typeface="Arial" pitchFamily="34" charset="0"/>
              </a:rPr>
              <a:t> </a:t>
            </a:r>
            <a:r>
              <a:rPr lang="en-US" altLang="zh-CN" sz="2000" b="1" dirty="0" smtClean="0">
                <a:solidFill>
                  <a:srgbClr val="0000FF"/>
                </a:solidFill>
                <a:latin typeface="楷体" pitchFamily="49" charset="-122"/>
                <a:ea typeface="楷体" pitchFamily="49" charset="-122"/>
                <a:sym typeface="Arial" pitchFamily="34" charset="0"/>
              </a:rPr>
              <a:t>   </a:t>
            </a:r>
            <a:endParaRPr lang="en-US" altLang="zh-CN" sz="1400" b="1" dirty="0" smtClean="0">
              <a:solidFill>
                <a:srgbClr val="0000FF"/>
              </a:solidFill>
              <a:latin typeface="楷体" pitchFamily="49" charset="-122"/>
              <a:ea typeface="楷体" pitchFamily="49" charset="-122"/>
              <a:sym typeface="Arial" pitchFamily="34" charset="0"/>
            </a:endParaRPr>
          </a:p>
          <a:p>
            <a:r>
              <a:rPr lang="en-US" altLang="zh-CN" sz="1400" b="1" dirty="0" smtClean="0">
                <a:solidFill>
                  <a:srgbClr val="0000FF"/>
                </a:solidFill>
                <a:latin typeface="楷体" pitchFamily="49" charset="-122"/>
                <a:ea typeface="楷体" pitchFamily="49" charset="-122"/>
                <a:sym typeface="Arial" pitchFamily="34" charset="0"/>
              </a:rPr>
              <a:t>2009.8</a:t>
            </a:r>
            <a:r>
              <a:rPr lang="zh-CN" altLang="en-US" sz="1400" b="1" dirty="0" smtClean="0">
                <a:solidFill>
                  <a:srgbClr val="0000FF"/>
                </a:solidFill>
                <a:latin typeface="楷体" pitchFamily="49" charset="-122"/>
                <a:ea typeface="楷体" pitchFamily="49" charset="-122"/>
                <a:sym typeface="Arial" pitchFamily="34" charset="0"/>
              </a:rPr>
              <a:t>民营苏大教服集团</a:t>
            </a:r>
            <a:endParaRPr lang="en-US" altLang="zh-CN" sz="1400" b="1" dirty="0" smtClean="0">
              <a:solidFill>
                <a:srgbClr val="0000FF"/>
              </a:solidFill>
              <a:latin typeface="楷体" pitchFamily="49" charset="-122"/>
              <a:ea typeface="楷体" pitchFamily="49" charset="-122"/>
              <a:sym typeface="Arial" pitchFamily="34" charset="0"/>
            </a:endParaRPr>
          </a:p>
          <a:p>
            <a:r>
              <a:rPr lang="en-US" altLang="zh-CN" sz="1400" b="1" dirty="0" smtClean="0">
                <a:solidFill>
                  <a:srgbClr val="0000FF"/>
                </a:solidFill>
                <a:latin typeface="楷体" pitchFamily="49" charset="-122"/>
                <a:ea typeface="楷体" pitchFamily="49" charset="-122"/>
                <a:sym typeface="Arial" pitchFamily="34" charset="0"/>
              </a:rPr>
              <a:t>      </a:t>
            </a:r>
            <a:r>
              <a:rPr lang="zh-CN" altLang="en-US" sz="1400" b="1" dirty="0" smtClean="0">
                <a:solidFill>
                  <a:srgbClr val="0000FF"/>
                </a:solidFill>
                <a:latin typeface="楷体" pitchFamily="49" charset="-122"/>
                <a:ea typeface="楷体" pitchFamily="49" charset="-122"/>
                <a:sym typeface="Arial" pitchFamily="34" charset="0"/>
              </a:rPr>
              <a:t>国资东吴饭店</a:t>
            </a:r>
            <a:endParaRPr lang="en-US" altLang="zh-CN" sz="1400" b="1" dirty="0" smtClean="0">
              <a:solidFill>
                <a:srgbClr val="0000FF"/>
              </a:solidFill>
              <a:latin typeface="楷体" pitchFamily="49" charset="-122"/>
              <a:ea typeface="楷体" pitchFamily="49" charset="-122"/>
              <a:sym typeface="Arial" pitchFamily="34" charset="0"/>
            </a:endParaRPr>
          </a:p>
          <a:p>
            <a:r>
              <a:rPr lang="en-US" altLang="zh-CN" sz="1400" b="1" dirty="0" smtClean="0">
                <a:solidFill>
                  <a:srgbClr val="0000FF"/>
                </a:solidFill>
                <a:latin typeface="楷体" pitchFamily="49" charset="-122"/>
                <a:ea typeface="楷体" pitchFamily="49" charset="-122"/>
                <a:sym typeface="Arial" pitchFamily="34" charset="0"/>
              </a:rPr>
              <a:t>      </a:t>
            </a:r>
            <a:r>
              <a:rPr lang="zh-CN" altLang="en-US" sz="1400" b="1" dirty="0" smtClean="0">
                <a:solidFill>
                  <a:srgbClr val="0000FF"/>
                </a:solidFill>
                <a:latin typeface="楷体" pitchFamily="49" charset="-122"/>
                <a:ea typeface="楷体" pitchFamily="49" charset="-122"/>
                <a:sym typeface="Arial" pitchFamily="34" charset="0"/>
              </a:rPr>
              <a:t>其他社会企业</a:t>
            </a:r>
            <a:endParaRPr lang="zh-CN" altLang="en-US" sz="1400" b="1" dirty="0">
              <a:solidFill>
                <a:srgbClr val="0000FF"/>
              </a:solidFill>
              <a:latin typeface="楷体" pitchFamily="49" charset="-122"/>
              <a:ea typeface="楷体" pitchFamily="49" charset="-122"/>
              <a:sym typeface="Arial" pitchFamily="34" charset="0"/>
            </a:endParaRPr>
          </a:p>
        </p:txBody>
      </p:sp>
      <p:pic>
        <p:nvPicPr>
          <p:cNvPr id="1060" name="Picture 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1225" y="5398685"/>
            <a:ext cx="1492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7" name="Picture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4" y="4643446"/>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8" name="Picture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9253" y="365340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矩形 25"/>
          <p:cNvSpPr/>
          <p:nvPr/>
        </p:nvSpPr>
        <p:spPr>
          <a:xfrm>
            <a:off x="2214546" y="1785926"/>
            <a:ext cx="1441420" cy="307777"/>
          </a:xfrm>
          <a:prstGeom prst="rect">
            <a:avLst/>
          </a:prstGeom>
        </p:spPr>
        <p:txBody>
          <a:bodyPr wrap="none">
            <a:spAutoFit/>
          </a:bodyPr>
          <a:lstStyle/>
          <a:p>
            <a:r>
              <a:rPr lang="zh-CN" altLang="en-US" sz="1400" b="1" dirty="0" smtClean="0">
                <a:solidFill>
                  <a:srgbClr val="0000FF"/>
                </a:solidFill>
                <a:latin typeface="楷体" pitchFamily="49" charset="-122"/>
                <a:ea typeface="楷体" pitchFamily="49" charset="-122"/>
              </a:rPr>
              <a:t>小机关  大市场</a:t>
            </a:r>
            <a:endParaRPr lang="zh-CN" altLang="en-US" sz="1400" b="1" dirty="0">
              <a:solidFill>
                <a:srgbClr val="0000FF"/>
              </a:solidFill>
              <a:latin typeface="楷体" pitchFamily="49" charset="-122"/>
              <a:ea typeface="楷体" pitchFamily="49" charset="-122"/>
            </a:endParaRPr>
          </a:p>
        </p:txBody>
      </p:sp>
      <p:sp>
        <p:nvSpPr>
          <p:cNvPr id="27" name="矩形 26"/>
          <p:cNvSpPr/>
          <p:nvPr/>
        </p:nvSpPr>
        <p:spPr>
          <a:xfrm>
            <a:off x="5500694" y="1571612"/>
            <a:ext cx="1082348" cy="307777"/>
          </a:xfrm>
          <a:prstGeom prst="rect">
            <a:avLst/>
          </a:prstGeom>
        </p:spPr>
        <p:txBody>
          <a:bodyPr wrap="none">
            <a:spAutoFit/>
          </a:bodyPr>
          <a:lstStyle/>
          <a:p>
            <a:r>
              <a:rPr lang="zh-CN" altLang="en-US" sz="1400" b="1" dirty="0" smtClean="0">
                <a:solidFill>
                  <a:srgbClr val="FF0000"/>
                </a:solidFill>
                <a:latin typeface="楷体" pitchFamily="49" charset="-122"/>
                <a:ea typeface="楷体" pitchFamily="49" charset="-122"/>
              </a:rPr>
              <a:t>社会化方向</a:t>
            </a:r>
            <a:endParaRPr lang="zh-CN" altLang="en-US" sz="1400" b="1" dirty="0">
              <a:solidFill>
                <a:srgbClr val="FF0000"/>
              </a:solidFill>
              <a:latin typeface="楷体" pitchFamily="49" charset="-122"/>
              <a:ea typeface="楷体" pitchFamily="49" charset="-122"/>
            </a:endParaRPr>
          </a:p>
        </p:txBody>
      </p:sp>
      <p:sp>
        <p:nvSpPr>
          <p:cNvPr id="36" name="标题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smtClean="0">
                <a:ln>
                  <a:noFill/>
                </a:ln>
                <a:solidFill>
                  <a:schemeClr val="tx1"/>
                </a:solidFill>
                <a:effectLst/>
                <a:uLnTx/>
                <a:uFillTx/>
                <a:latin typeface="+mj-lt"/>
                <a:ea typeface="+mj-ea"/>
                <a:cs typeface="+mj-cs"/>
              </a:rPr>
              <a:t>循环往复（</a:t>
            </a:r>
            <a:r>
              <a:rPr kumimoji="0" lang="en-US" altLang="zh-CN" sz="2000" b="1" i="0" u="none" strike="noStrike" kern="1200" cap="none" spc="0" normalizeH="0" baseline="0" noProof="0" dirty="0" smtClean="0">
                <a:ln>
                  <a:noFill/>
                </a:ln>
                <a:solidFill>
                  <a:schemeClr val="tx1"/>
                </a:solidFill>
                <a:effectLst/>
                <a:uLnTx/>
                <a:uFillTx/>
                <a:latin typeface="+mj-lt"/>
                <a:ea typeface="+mj-ea"/>
                <a:cs typeface="+mj-cs"/>
              </a:rPr>
              <a:t>1</a:t>
            </a:r>
            <a:r>
              <a:rPr kumimoji="0" lang="zh-CN" altLang="en-US" sz="2000" b="1" i="0" u="none" strike="noStrike" kern="1200" cap="none" spc="0" normalizeH="0" baseline="0" noProof="0" dirty="0" smtClean="0">
                <a:ln>
                  <a:noFill/>
                </a:ln>
                <a:solidFill>
                  <a:schemeClr val="tx1"/>
                </a:solidFill>
                <a:effectLst/>
                <a:uLnTx/>
                <a:uFillTx/>
                <a:latin typeface="+mj-lt"/>
                <a:ea typeface="+mj-ea"/>
                <a:cs typeface="+mj-cs"/>
              </a:rPr>
              <a:t>）</a:t>
            </a:r>
            <a:endParaRPr kumimoji="0" lang="zh-CN" alt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2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44" y="1785926"/>
            <a:ext cx="298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extLst>
      <p:ext uri="{BB962C8B-B14F-4D97-AF65-F5344CB8AC3E}">
        <p14:creationId xmlns:p14="http://schemas.microsoft.com/office/powerpoint/2010/main" val="2041188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16200000">
            <a:off x="2643175" y="1571608"/>
            <a:ext cx="3786215" cy="3643339"/>
          </a:xfrm>
          <a:prstGeom prst="rect">
            <a:avLst/>
          </a:prstGeom>
          <a:solidFill>
            <a:srgbClr val="A8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00034" y="0"/>
            <a:ext cx="8229600" cy="1143000"/>
          </a:xfrm>
        </p:spPr>
        <p:txBody>
          <a:bodyPr>
            <a:normAutofit/>
          </a:bodyPr>
          <a:lstStyle/>
          <a:p>
            <a:pPr algn="l"/>
            <a:r>
              <a:rPr lang="zh-CN" altLang="en-US" sz="2000" dirty="0" smtClean="0"/>
              <a:t>实践（</a:t>
            </a:r>
            <a:r>
              <a:rPr lang="en-US" altLang="zh-CN" sz="2000" dirty="0" smtClean="0"/>
              <a:t>1</a:t>
            </a:r>
            <a:r>
              <a:rPr lang="zh-CN" altLang="en-US" sz="2000" dirty="0" smtClean="0"/>
              <a:t>）：</a:t>
            </a:r>
            <a:r>
              <a:rPr lang="en-US" altLang="zh-CN" sz="2000" b="1" dirty="0" smtClean="0"/>
              <a:t>2004</a:t>
            </a:r>
            <a:r>
              <a:rPr lang="zh-CN" altLang="en-US" sz="2000" b="1" dirty="0" smtClean="0"/>
              <a:t>年苏大教服集团“点卤”</a:t>
            </a:r>
            <a:endParaRPr lang="zh-CN" altLang="en-US" sz="2000" b="1" dirty="0"/>
          </a:p>
        </p:txBody>
      </p:sp>
      <p:pic>
        <p:nvPicPr>
          <p:cNvPr id="86017" name="Picture 1" descr="C:\Users\Administrator.1S901L9RAZURVMF\Pictures\点卤产权.jpg"/>
          <p:cNvPicPr>
            <a:picLocks noChangeAspect="1" noChangeArrowheads="1"/>
          </p:cNvPicPr>
          <p:nvPr/>
        </p:nvPicPr>
        <p:blipFill>
          <a:blip r:embed="rId3"/>
          <a:srcRect/>
          <a:stretch>
            <a:fillRect/>
          </a:stretch>
        </p:blipFill>
        <p:spPr bwMode="auto">
          <a:xfrm>
            <a:off x="3286116" y="1928802"/>
            <a:ext cx="2505080" cy="2931476"/>
          </a:xfrm>
          <a:prstGeom prst="rect">
            <a:avLst/>
          </a:prstGeom>
          <a:noFill/>
        </p:spPr>
      </p:pic>
      <p:sp>
        <p:nvSpPr>
          <p:cNvPr id="5" name="矩形 4"/>
          <p:cNvSpPr/>
          <p:nvPr/>
        </p:nvSpPr>
        <p:spPr>
          <a:xfrm>
            <a:off x="1357290" y="4500570"/>
            <a:ext cx="4572000" cy="830997"/>
          </a:xfrm>
          <a:prstGeom prst="rect">
            <a:avLst/>
          </a:prstGeom>
        </p:spPr>
        <p:txBody>
          <a:bodyPr wrap="square">
            <a:spAutoFit/>
          </a:bodyPr>
          <a:lstStyle/>
          <a:p>
            <a:r>
              <a:rPr lang="zh-CN" altLang="en-US" sz="2400" b="1" dirty="0" smtClean="0">
                <a:solidFill>
                  <a:srgbClr val="FF0000"/>
                </a:solidFill>
                <a:latin typeface="华文行楷" pitchFamily="2" charset="-122"/>
                <a:ea typeface="华文行楷" pitchFamily="2" charset="-122"/>
              </a:rPr>
              <a:t>    卤水点豆腐</a:t>
            </a:r>
          </a:p>
          <a:p>
            <a:r>
              <a:rPr lang="zh-CN" altLang="en-US" sz="2400" b="1" dirty="0" smtClean="0">
                <a:solidFill>
                  <a:srgbClr val="FF0000"/>
                </a:solidFill>
                <a:latin typeface="华文行楷" pitchFamily="2" charset="-122"/>
                <a:ea typeface="华文行楷" pitchFamily="2" charset="-122"/>
              </a:rPr>
              <a:t>         一物降一物</a:t>
            </a:r>
            <a:endParaRPr lang="zh-CN" altLang="en-US" sz="2400" b="1" dirty="0">
              <a:solidFill>
                <a:srgbClr val="FF0000"/>
              </a:solidFill>
              <a:latin typeface="华文行楷" pitchFamily="2" charset="-122"/>
              <a:ea typeface="华文行楷" pitchFamily="2" charset="-122"/>
            </a:endParaRPr>
          </a:p>
        </p:txBody>
      </p:sp>
      <p:cxnSp>
        <p:nvCxnSpPr>
          <p:cNvPr id="9" name="直接连接符 8"/>
          <p:cNvCxnSpPr/>
          <p:nvPr/>
        </p:nvCxnSpPr>
        <p:spPr>
          <a:xfrm rot="5400000">
            <a:off x="-2321767" y="3679033"/>
            <a:ext cx="4786346"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flipH="1">
            <a:off x="-1678825" y="3607595"/>
            <a:ext cx="4714908" cy="714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flipH="1">
            <a:off x="-321503" y="3679033"/>
            <a:ext cx="4714908" cy="714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H="1">
            <a:off x="-1035883" y="3607595"/>
            <a:ext cx="4714908" cy="714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8721" name="Object 1"/>
          <p:cNvGraphicFramePr>
            <a:graphicFrameLocks noChangeAspect="1"/>
          </p:cNvGraphicFramePr>
          <p:nvPr>
            <p:extLst>
              <p:ext uri="{D42A27DB-BD31-4B8C-83A1-F6EECF244321}">
                <p14:modId xmlns:p14="http://schemas.microsoft.com/office/powerpoint/2010/main" val="566835130"/>
              </p:ext>
            </p:extLst>
          </p:nvPr>
        </p:nvGraphicFramePr>
        <p:xfrm>
          <a:off x="0" y="214290"/>
          <a:ext cx="9144000" cy="6838950"/>
        </p:xfrm>
        <a:graphic>
          <a:graphicData uri="http://schemas.openxmlformats.org/presentationml/2006/ole">
            <mc:AlternateContent xmlns:mc="http://schemas.openxmlformats.org/markup-compatibility/2006">
              <mc:Choice xmlns:v="urn:schemas-microsoft-com:vml" Requires="v">
                <p:oleObj spid="_x0000_s158742" name="幻灯片" r:id="rId4" imgW="4558264" imgH="3418415" progId="PowerPoint.Slide.12">
                  <p:embed/>
                </p:oleObj>
              </mc:Choice>
              <mc:Fallback>
                <p:oleObj name="幻灯片" r:id="rId4" imgW="4558264" imgH="3418415" progId="PowerPoint.Slide.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9144000" cy="683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矩形 3"/>
          <p:cNvSpPr/>
          <p:nvPr/>
        </p:nvSpPr>
        <p:spPr>
          <a:xfrm>
            <a:off x="1500166" y="5286388"/>
            <a:ext cx="5643602"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6200000">
            <a:off x="2643176" y="928665"/>
            <a:ext cx="4143401" cy="5000658"/>
          </a:xfrm>
          <a:prstGeom prst="rect">
            <a:avLst/>
          </a:prstGeom>
          <a:solidFill>
            <a:srgbClr val="A8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nvPr>
        </p:nvSpPr>
        <p:spPr/>
        <p:txBody>
          <a:bodyPr>
            <a:normAutofit/>
          </a:bodyPr>
          <a:lstStyle/>
          <a:p>
            <a:pPr algn="l"/>
            <a:r>
              <a:rPr lang="zh-CN" altLang="en-US" sz="2000" dirty="0" smtClean="0"/>
              <a:t>实践（</a:t>
            </a:r>
            <a:r>
              <a:rPr lang="en-US" altLang="zh-CN" sz="2000" dirty="0" smtClean="0"/>
              <a:t>3</a:t>
            </a:r>
            <a:r>
              <a:rPr lang="zh-CN" altLang="en-US" sz="2000" dirty="0" smtClean="0"/>
              <a:t>）：</a:t>
            </a:r>
            <a:r>
              <a:rPr lang="zh-CN" altLang="en-US" sz="2000" b="1" dirty="0" smtClean="0"/>
              <a:t>校内市场主体  标段面前“人人平等”</a:t>
            </a:r>
            <a:endParaRPr lang="zh-CN" altLang="en-US" sz="2000" b="1" dirty="0"/>
          </a:p>
        </p:txBody>
      </p:sp>
      <p:sp>
        <p:nvSpPr>
          <p:cNvPr id="8" name="矩形 7"/>
          <p:cNvSpPr/>
          <p:nvPr/>
        </p:nvSpPr>
        <p:spPr>
          <a:xfrm>
            <a:off x="1500166" y="5000636"/>
            <a:ext cx="4572000" cy="461665"/>
          </a:xfrm>
          <a:prstGeom prst="rect">
            <a:avLst/>
          </a:prstGeom>
        </p:spPr>
        <p:txBody>
          <a:bodyPr>
            <a:spAutoFit/>
          </a:bodyPr>
          <a:lstStyle/>
          <a:p>
            <a:r>
              <a:rPr lang="zh-CN" altLang="en-US" sz="2400" b="1" dirty="0" smtClean="0">
                <a:solidFill>
                  <a:srgbClr val="FF0000"/>
                </a:solidFill>
                <a:latin typeface="华文行楷" pitchFamily="2" charset="-122"/>
                <a:ea typeface="华文行楷" pitchFamily="2" charset="-122"/>
              </a:rPr>
              <a:t>标段体量适宜</a:t>
            </a:r>
            <a:endParaRPr lang="zh-CN" altLang="en-US" sz="2400" b="1" dirty="0">
              <a:solidFill>
                <a:srgbClr val="FF0000"/>
              </a:solidFill>
              <a:latin typeface="华文行楷" pitchFamily="2" charset="-122"/>
              <a:ea typeface="华文行楷" pitchFamily="2" charset="-122"/>
            </a:endParaRPr>
          </a:p>
        </p:txBody>
      </p:sp>
      <p:pic>
        <p:nvPicPr>
          <p:cNvPr id="12" name="图片 11"/>
          <p:cNvPicPr/>
          <p:nvPr/>
        </p:nvPicPr>
        <p:blipFill>
          <a:blip r:embed="rId3"/>
          <a:srcRect/>
          <a:stretch>
            <a:fillRect/>
          </a:stretch>
        </p:blipFill>
        <p:spPr bwMode="auto">
          <a:xfrm>
            <a:off x="2857488" y="1928802"/>
            <a:ext cx="3857652" cy="3000396"/>
          </a:xfrm>
          <a:prstGeom prst="rect">
            <a:avLst/>
          </a:prstGeom>
          <a:noFill/>
          <a:ln w="9525">
            <a:noFill/>
            <a:miter lim="800000"/>
            <a:headEnd/>
            <a:tailEnd/>
          </a:ln>
        </p:spPr>
      </p:pic>
      <p:sp>
        <p:nvSpPr>
          <p:cNvPr id="10"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6200000">
            <a:off x="2643175" y="1571608"/>
            <a:ext cx="3786215" cy="3643339"/>
          </a:xfrm>
          <a:prstGeom prst="rect">
            <a:avLst/>
          </a:prstGeom>
          <a:solidFill>
            <a:srgbClr val="A8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pPr algn="l"/>
            <a:r>
              <a:rPr lang="zh-CN" altLang="en-US" sz="2000" dirty="0" smtClean="0"/>
              <a:t>实践（</a:t>
            </a:r>
            <a:r>
              <a:rPr lang="en-US" altLang="zh-CN" sz="2000" dirty="0" smtClean="0"/>
              <a:t>4</a:t>
            </a:r>
            <a:r>
              <a:rPr lang="zh-CN" altLang="en-US" sz="2000" dirty="0" smtClean="0"/>
              <a:t>）：</a:t>
            </a:r>
            <a:r>
              <a:rPr lang="en-US" altLang="zh-CN" sz="2000" b="1" dirty="0" smtClean="0"/>
              <a:t>2014</a:t>
            </a:r>
            <a:r>
              <a:rPr lang="zh-CN" altLang="en-US" sz="2000" b="1" dirty="0" smtClean="0"/>
              <a:t>年苏大教服集团传统惯例“脱敏”</a:t>
            </a:r>
            <a:endParaRPr lang="zh-CN" altLang="en-US" sz="2000" b="1" dirty="0"/>
          </a:p>
        </p:txBody>
      </p:sp>
      <p:pic>
        <p:nvPicPr>
          <p:cNvPr id="83969" name="Picture 1" descr="C:\Users\Administrator.1S901L9RAZURVMF\Pictures\共享5.jpg"/>
          <p:cNvPicPr>
            <a:picLocks noChangeAspect="1" noChangeArrowheads="1"/>
          </p:cNvPicPr>
          <p:nvPr/>
        </p:nvPicPr>
        <p:blipFill>
          <a:blip r:embed="rId3"/>
          <a:srcRect/>
          <a:stretch>
            <a:fillRect/>
          </a:stretch>
        </p:blipFill>
        <p:spPr bwMode="auto">
          <a:xfrm rot="5400000">
            <a:off x="3059894" y="2012148"/>
            <a:ext cx="2928953" cy="2762262"/>
          </a:xfrm>
          <a:prstGeom prst="rect">
            <a:avLst/>
          </a:prstGeom>
          <a:noFill/>
        </p:spPr>
      </p:pic>
      <p:sp>
        <p:nvSpPr>
          <p:cNvPr id="5" name="矩形 4"/>
          <p:cNvSpPr/>
          <p:nvPr/>
        </p:nvSpPr>
        <p:spPr>
          <a:xfrm>
            <a:off x="1357290" y="4500570"/>
            <a:ext cx="4572000" cy="1107996"/>
          </a:xfrm>
          <a:prstGeom prst="rect">
            <a:avLst/>
          </a:prstGeom>
        </p:spPr>
        <p:txBody>
          <a:bodyPr wrap="square">
            <a:spAutoFit/>
          </a:bodyPr>
          <a:lstStyle/>
          <a:p>
            <a:r>
              <a:rPr lang="zh-CN" altLang="en-US" sz="2400" b="1" dirty="0" smtClean="0">
                <a:solidFill>
                  <a:srgbClr val="FF0000"/>
                </a:solidFill>
                <a:latin typeface="华文行楷" pitchFamily="2" charset="-122"/>
                <a:ea typeface="华文行楷" pitchFamily="2" charset="-122"/>
              </a:rPr>
              <a:t> 两种体制</a:t>
            </a:r>
            <a:endParaRPr lang="en-US" altLang="zh-CN" sz="2400" b="1" dirty="0" smtClean="0">
              <a:solidFill>
                <a:srgbClr val="FF0000"/>
              </a:solidFill>
              <a:latin typeface="华文行楷" pitchFamily="2" charset="-122"/>
              <a:ea typeface="华文行楷" pitchFamily="2" charset="-122"/>
            </a:endParaRPr>
          </a:p>
          <a:p>
            <a:r>
              <a:rPr lang="zh-CN" altLang="en-US" sz="2400" b="1" dirty="0" smtClean="0">
                <a:solidFill>
                  <a:srgbClr val="FF0000"/>
                </a:solidFill>
                <a:latin typeface="华文行楷" pitchFamily="2" charset="-122"/>
                <a:ea typeface="华文行楷" pitchFamily="2" charset="-122"/>
              </a:rPr>
              <a:t>     胶着的敏感点</a:t>
            </a:r>
          </a:p>
          <a:p>
            <a:endParaRPr lang="zh-CN" altLang="en-US" dirty="0">
              <a:latin typeface="华文行楷" pitchFamily="2" charset="-122"/>
              <a:ea typeface="华文行楷" pitchFamily="2" charset="-122"/>
            </a:endParaRPr>
          </a:p>
        </p:txBody>
      </p:sp>
      <p:sp>
        <p:nvSpPr>
          <p:cNvPr id="9"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6200000">
            <a:off x="2643174" y="1643050"/>
            <a:ext cx="3786215" cy="3643339"/>
          </a:xfrm>
          <a:prstGeom prst="rect">
            <a:avLst/>
          </a:prstGeom>
          <a:solidFill>
            <a:srgbClr val="A8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pPr algn="l"/>
            <a:r>
              <a:rPr lang="zh-CN" altLang="en-US" sz="2000" dirty="0" smtClean="0"/>
              <a:t>实践（</a:t>
            </a:r>
            <a:r>
              <a:rPr lang="en-US" altLang="zh-CN" sz="2000" dirty="0" smtClean="0"/>
              <a:t>5</a:t>
            </a:r>
            <a:r>
              <a:rPr lang="zh-CN" altLang="en-US" sz="2000" dirty="0" smtClean="0"/>
              <a:t>）：</a:t>
            </a:r>
            <a:r>
              <a:rPr lang="zh-CN" altLang="en-US" sz="2000" b="1" dirty="0" smtClean="0"/>
              <a:t>市场主体 共同分担改革责任</a:t>
            </a:r>
            <a:endParaRPr lang="zh-CN" altLang="en-US" sz="2000" b="1" dirty="0"/>
          </a:p>
        </p:txBody>
      </p:sp>
      <p:pic>
        <p:nvPicPr>
          <p:cNvPr id="38919" name="Picture 7" descr="C:\Users\Administrator.1S901L9RAZURVMF\Pictures\定编定岗.jpg"/>
          <p:cNvPicPr>
            <a:picLocks noChangeAspect="1" noChangeArrowheads="1"/>
          </p:cNvPicPr>
          <p:nvPr/>
        </p:nvPicPr>
        <p:blipFill>
          <a:blip r:embed="rId3"/>
          <a:srcRect/>
          <a:stretch>
            <a:fillRect/>
          </a:stretch>
        </p:blipFill>
        <p:spPr bwMode="auto">
          <a:xfrm>
            <a:off x="3143240" y="2000240"/>
            <a:ext cx="2857520" cy="2928958"/>
          </a:xfrm>
          <a:prstGeom prst="rect">
            <a:avLst/>
          </a:prstGeom>
          <a:noFill/>
        </p:spPr>
      </p:pic>
      <p:sp>
        <p:nvSpPr>
          <p:cNvPr id="6" name="矩形 5"/>
          <p:cNvSpPr/>
          <p:nvPr/>
        </p:nvSpPr>
        <p:spPr>
          <a:xfrm>
            <a:off x="1115616" y="4310607"/>
            <a:ext cx="2714644" cy="461665"/>
          </a:xfrm>
          <a:prstGeom prst="rect">
            <a:avLst/>
          </a:prstGeom>
        </p:spPr>
        <p:txBody>
          <a:bodyPr wrap="square">
            <a:spAutoFit/>
          </a:bodyPr>
          <a:lstStyle/>
          <a:p>
            <a:r>
              <a:rPr lang="en-US" altLang="zh-CN" sz="2400" b="1" dirty="0" smtClean="0">
                <a:solidFill>
                  <a:srgbClr val="FF0000"/>
                </a:solidFill>
                <a:latin typeface="华文行楷" pitchFamily="2" charset="-122"/>
                <a:ea typeface="华文行楷" pitchFamily="2" charset="-122"/>
              </a:rPr>
              <a:t>2</a:t>
            </a:r>
            <a:r>
              <a:rPr lang="zh-CN" altLang="en-US" sz="2400" b="1" dirty="0" smtClean="0">
                <a:solidFill>
                  <a:srgbClr val="FF0000"/>
                </a:solidFill>
                <a:latin typeface="华文行楷" pitchFamily="2" charset="-122"/>
                <a:ea typeface="华文行楷" pitchFamily="2" charset="-122"/>
              </a:rPr>
              <a:t>、定岗于标段</a:t>
            </a:r>
            <a:endParaRPr lang="zh-CN" altLang="en-US" sz="2400" b="1" dirty="0">
              <a:solidFill>
                <a:srgbClr val="FF0000"/>
              </a:solidFill>
              <a:latin typeface="华文行楷" pitchFamily="2" charset="-122"/>
              <a:ea typeface="华文行楷" pitchFamily="2" charset="-122"/>
            </a:endParaRPr>
          </a:p>
        </p:txBody>
      </p:sp>
      <p:sp>
        <p:nvSpPr>
          <p:cNvPr id="7" name="矩形 6"/>
          <p:cNvSpPr/>
          <p:nvPr/>
        </p:nvSpPr>
        <p:spPr>
          <a:xfrm>
            <a:off x="683568" y="3848942"/>
            <a:ext cx="2326905" cy="461665"/>
          </a:xfrm>
          <a:prstGeom prst="rect">
            <a:avLst/>
          </a:prstGeom>
        </p:spPr>
        <p:txBody>
          <a:bodyPr wrap="square">
            <a:spAutoFit/>
          </a:bodyPr>
          <a:lstStyle/>
          <a:p>
            <a:r>
              <a:rPr lang="en-US" altLang="zh-CN" sz="2400" b="1" dirty="0" smtClean="0">
                <a:solidFill>
                  <a:srgbClr val="FF0000"/>
                </a:solidFill>
                <a:latin typeface="华文行楷" pitchFamily="2" charset="-122"/>
                <a:ea typeface="华文行楷" pitchFamily="2" charset="-122"/>
              </a:rPr>
              <a:t>1</a:t>
            </a:r>
            <a:r>
              <a:rPr lang="zh-CN" altLang="en-US" sz="2400" b="1" dirty="0" smtClean="0">
                <a:solidFill>
                  <a:srgbClr val="FF0000"/>
                </a:solidFill>
                <a:latin typeface="华文行楷" pitchFamily="2" charset="-122"/>
                <a:ea typeface="华文行楷" pitchFamily="2" charset="-122"/>
              </a:rPr>
              <a:t>、双向选择</a:t>
            </a:r>
            <a:endParaRPr lang="zh-CN" altLang="en-US" sz="2400" b="1" dirty="0">
              <a:solidFill>
                <a:srgbClr val="FF0000"/>
              </a:solidFill>
              <a:latin typeface="华文行楷" pitchFamily="2" charset="-122"/>
              <a:ea typeface="华文行楷" pitchFamily="2" charset="-122"/>
            </a:endParaRPr>
          </a:p>
        </p:txBody>
      </p:sp>
      <p:sp>
        <p:nvSpPr>
          <p:cNvPr id="8" name="矩形 7"/>
          <p:cNvSpPr/>
          <p:nvPr/>
        </p:nvSpPr>
        <p:spPr>
          <a:xfrm>
            <a:off x="1500166" y="4888463"/>
            <a:ext cx="2513830" cy="461665"/>
          </a:xfrm>
          <a:prstGeom prst="rect">
            <a:avLst/>
          </a:prstGeom>
        </p:spPr>
        <p:txBody>
          <a:bodyPr wrap="none">
            <a:spAutoFit/>
          </a:bodyPr>
          <a:lstStyle/>
          <a:p>
            <a:r>
              <a:rPr lang="en-US" altLang="zh-CN" sz="2400" b="1" dirty="0" smtClean="0">
                <a:solidFill>
                  <a:srgbClr val="FF0000"/>
                </a:solidFill>
                <a:latin typeface="华文行楷" pitchFamily="2" charset="-122"/>
                <a:ea typeface="华文行楷" pitchFamily="2" charset="-122"/>
              </a:rPr>
              <a:t>3</a:t>
            </a:r>
            <a:r>
              <a:rPr lang="zh-CN" altLang="en-US" sz="2400" b="1" dirty="0" smtClean="0">
                <a:solidFill>
                  <a:srgbClr val="FF0000"/>
                </a:solidFill>
                <a:latin typeface="华文行楷" pitchFamily="2" charset="-122"/>
                <a:ea typeface="华文行楷" pitchFamily="2" charset="-122"/>
              </a:rPr>
              <a:t>、人才交流中心</a:t>
            </a:r>
            <a:endParaRPr lang="zh-CN" altLang="en-US" sz="2400" b="1" dirty="0">
              <a:solidFill>
                <a:srgbClr val="FF0000"/>
              </a:solidFill>
              <a:latin typeface="华文行楷" pitchFamily="2" charset="-122"/>
              <a:ea typeface="华文行楷" pitchFamily="2" charset="-122"/>
            </a:endParaRPr>
          </a:p>
        </p:txBody>
      </p:sp>
      <p:sp>
        <p:nvSpPr>
          <p:cNvPr id="9"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571472" y="1643050"/>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2000" b="1" dirty="0" smtClean="0">
                <a:solidFill>
                  <a:srgbClr val="FF0000"/>
                </a:solidFill>
              </a:rPr>
              <a:t>三、苏州大学校园市场发展战略</a:t>
            </a:r>
            <a:endParaRPr kumimoji="0" lang="zh-CN" altLang="en-US" sz="2000" b="1" i="0" u="none" strike="noStrike" kern="1200" cap="none" spc="0" normalizeH="0" baseline="0" noProof="0" dirty="0">
              <a:ln>
                <a:noFill/>
              </a:ln>
              <a:solidFill>
                <a:srgbClr val="FF0000"/>
              </a:solidFill>
              <a:effectLst/>
              <a:uLnTx/>
              <a:uFillTx/>
              <a:latin typeface="+mj-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4627" name="Object 3"/>
          <p:cNvGraphicFramePr>
            <a:graphicFrameLocks noChangeAspect="1"/>
          </p:cNvGraphicFramePr>
          <p:nvPr/>
        </p:nvGraphicFramePr>
        <p:xfrm>
          <a:off x="3214688" y="2643188"/>
          <a:ext cx="2714625" cy="2030412"/>
        </p:xfrm>
        <a:graphic>
          <a:graphicData uri="http://schemas.openxmlformats.org/presentationml/2006/ole">
            <mc:AlternateContent xmlns:mc="http://schemas.openxmlformats.org/markup-compatibility/2006">
              <mc:Choice xmlns:v="urn:schemas-microsoft-com:vml" Requires="v">
                <p:oleObj spid="_x0000_s154646" name="幻灯片" r:id="rId4" imgW="4567364" imgH="3424543" progId="PowerPoint.Slide.12">
                  <p:embed/>
                </p:oleObj>
              </mc:Choice>
              <mc:Fallback>
                <p:oleObj name="幻灯片" r:id="rId4" imgW="4567364" imgH="3424543" progId="PowerPoint.Slide.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643188"/>
                        <a:ext cx="2714625" cy="203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14744" y="4643446"/>
            <a:ext cx="1114408" cy="369332"/>
          </a:xfrm>
          <a:prstGeom prst="rect">
            <a:avLst/>
          </a:prstGeom>
        </p:spPr>
        <p:txBody>
          <a:bodyPr wrap="none">
            <a:spAutoFit/>
          </a:bodyPr>
          <a:lstStyle/>
          <a:p>
            <a:r>
              <a:rPr lang="zh-CN" altLang="en-US" b="1" i="1" dirty="0" smtClean="0">
                <a:solidFill>
                  <a:srgbClr val="0000FF"/>
                </a:solidFill>
                <a:latin typeface="华文仿宋" pitchFamily="2" charset="-122"/>
                <a:ea typeface="华文仿宋" pitchFamily="2" charset="-122"/>
                <a:cs typeface="宋体" pitchFamily="2" charset="-122"/>
              </a:rPr>
              <a:t>校园市场</a:t>
            </a:r>
            <a:endParaRPr lang="zh-CN" altLang="en-US" i="1" dirty="0">
              <a:latin typeface="华文仿宋" pitchFamily="2" charset="-122"/>
              <a:ea typeface="华文仿宋" pitchFamily="2" charset="-122"/>
            </a:endParaRPr>
          </a:p>
        </p:txBody>
      </p:sp>
      <p:sp>
        <p:nvSpPr>
          <p:cNvPr id="6" name="流程图: 数据 5"/>
          <p:cNvSpPr/>
          <p:nvPr/>
        </p:nvSpPr>
        <p:spPr>
          <a:xfrm>
            <a:off x="1571604" y="3214686"/>
            <a:ext cx="5929354" cy="1041276"/>
          </a:xfrm>
          <a:prstGeom prst="flowChartInputOutput">
            <a:avLst/>
          </a:prstGeom>
          <a:solidFill>
            <a:schemeClr val="bg2">
              <a:lumMod val="90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 name="直接连接符 6"/>
          <p:cNvCxnSpPr/>
          <p:nvPr/>
        </p:nvCxnSpPr>
        <p:spPr>
          <a:xfrm>
            <a:off x="2428860" y="3500438"/>
            <a:ext cx="47149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071670" y="3857628"/>
            <a:ext cx="45720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071934" y="3500438"/>
            <a:ext cx="652743" cy="369332"/>
          </a:xfrm>
          <a:prstGeom prst="rect">
            <a:avLst/>
          </a:prstGeom>
        </p:spPr>
        <p:txBody>
          <a:bodyPr wrap="none">
            <a:spAutoFit/>
          </a:bodyPr>
          <a:lstStyle/>
          <a:p>
            <a:r>
              <a:rPr lang="en-US" altLang="zh-CN" b="1" dirty="0" smtClean="0">
                <a:solidFill>
                  <a:srgbClr val="0000FF"/>
                </a:solidFill>
                <a:latin typeface="+mn-ea"/>
                <a:cs typeface="宋体" pitchFamily="2" charset="-122"/>
              </a:rPr>
              <a:t>100%</a:t>
            </a:r>
            <a:endParaRPr lang="zh-CN" altLang="en-US" dirty="0"/>
          </a:p>
        </p:txBody>
      </p:sp>
      <p:sp>
        <p:nvSpPr>
          <p:cNvPr id="11" name="矩形 10"/>
          <p:cNvSpPr/>
          <p:nvPr/>
        </p:nvSpPr>
        <p:spPr>
          <a:xfrm rot="2904761">
            <a:off x="6489179" y="2951268"/>
            <a:ext cx="463648" cy="1323439"/>
          </a:xfrm>
          <a:prstGeom prst="rect">
            <a:avLst/>
          </a:prstGeom>
          <a:noFill/>
        </p:spPr>
        <p:txBody>
          <a:bodyPr wrap="square">
            <a:spAutoFit/>
          </a:bodyPr>
          <a:lstStyle/>
          <a:p>
            <a:r>
              <a:rPr lang="zh-CN" altLang="en-US" sz="1600" b="1" i="1" dirty="0" smtClean="0">
                <a:solidFill>
                  <a:srgbClr val="FF0000"/>
                </a:solidFill>
              </a:rPr>
              <a:t>大</a:t>
            </a:r>
            <a:endParaRPr lang="en-US" altLang="zh-CN" sz="1600" b="1" i="1" dirty="0" smtClean="0">
              <a:solidFill>
                <a:srgbClr val="FF0000"/>
              </a:solidFill>
            </a:endParaRPr>
          </a:p>
          <a:p>
            <a:r>
              <a:rPr lang="zh-CN" altLang="en-US" sz="1600" b="1" i="1" dirty="0" smtClean="0">
                <a:solidFill>
                  <a:srgbClr val="FF0000"/>
                </a:solidFill>
              </a:rPr>
              <a:t>学</a:t>
            </a:r>
            <a:endParaRPr lang="en-US" altLang="zh-CN" sz="1600" b="1" i="1" dirty="0" smtClean="0">
              <a:solidFill>
                <a:srgbClr val="FF0000"/>
              </a:solidFill>
            </a:endParaRPr>
          </a:p>
          <a:p>
            <a:r>
              <a:rPr lang="zh-CN" altLang="en-US" sz="1600" b="1" i="1" dirty="0" smtClean="0">
                <a:solidFill>
                  <a:srgbClr val="FF0000"/>
                </a:solidFill>
              </a:rPr>
              <a:t>逻</a:t>
            </a:r>
            <a:endParaRPr lang="en-US" altLang="zh-CN" sz="1600" b="1" i="1" dirty="0" smtClean="0">
              <a:solidFill>
                <a:srgbClr val="FF0000"/>
              </a:solidFill>
            </a:endParaRPr>
          </a:p>
          <a:p>
            <a:r>
              <a:rPr lang="zh-CN" altLang="en-US" sz="1600" b="1" i="1" dirty="0" smtClean="0">
                <a:solidFill>
                  <a:srgbClr val="FF0000"/>
                </a:solidFill>
              </a:rPr>
              <a:t>辑</a:t>
            </a:r>
            <a:endParaRPr lang="en-US" altLang="zh-CN" sz="1600" b="1" i="1" dirty="0" smtClean="0">
              <a:solidFill>
                <a:srgbClr val="FF0000"/>
              </a:solidFill>
            </a:endParaRPr>
          </a:p>
          <a:p>
            <a:endParaRPr lang="zh-CN" altLang="en-US" sz="1600" b="1" i="1" dirty="0">
              <a:solidFill>
                <a:srgbClr val="FF0000"/>
              </a:solidFill>
            </a:endParaRPr>
          </a:p>
        </p:txBody>
      </p:sp>
      <p:sp>
        <p:nvSpPr>
          <p:cNvPr id="12" name="矩形 11"/>
          <p:cNvSpPr/>
          <p:nvPr/>
        </p:nvSpPr>
        <p:spPr>
          <a:xfrm rot="2476722">
            <a:off x="2129521" y="3310086"/>
            <a:ext cx="364202" cy="1077218"/>
          </a:xfrm>
          <a:prstGeom prst="rect">
            <a:avLst/>
          </a:prstGeom>
          <a:noFill/>
          <a:scene3d>
            <a:camera prst="orthographicFront"/>
            <a:lightRig rig="threePt" dir="t"/>
          </a:scene3d>
          <a:sp3d>
            <a:bevelT w="165100" prst="coolSlant"/>
          </a:sp3d>
        </p:spPr>
        <p:txBody>
          <a:bodyPr wrap="square">
            <a:spAutoFit/>
          </a:bodyPr>
          <a:lstStyle/>
          <a:p>
            <a:r>
              <a:rPr lang="zh-CN" altLang="en-US" sz="1600" b="1" i="1" dirty="0" smtClean="0">
                <a:solidFill>
                  <a:srgbClr val="00B0F0"/>
                </a:solidFill>
                <a:latin typeface="+mn-ea"/>
              </a:rPr>
              <a:t>市</a:t>
            </a:r>
            <a:endParaRPr lang="en-US" altLang="zh-CN" sz="1600" b="1" i="1" dirty="0" smtClean="0">
              <a:solidFill>
                <a:srgbClr val="00B0F0"/>
              </a:solidFill>
              <a:latin typeface="+mn-ea"/>
            </a:endParaRPr>
          </a:p>
          <a:p>
            <a:r>
              <a:rPr lang="zh-CN" altLang="en-US" sz="1600" b="1" i="1" dirty="0" smtClean="0">
                <a:solidFill>
                  <a:srgbClr val="00B0F0"/>
                </a:solidFill>
                <a:latin typeface="+mn-ea"/>
              </a:rPr>
              <a:t>场</a:t>
            </a:r>
            <a:endParaRPr lang="en-US" altLang="zh-CN" sz="1600" b="1" i="1" dirty="0" smtClean="0">
              <a:solidFill>
                <a:srgbClr val="00B0F0"/>
              </a:solidFill>
              <a:latin typeface="+mn-ea"/>
            </a:endParaRPr>
          </a:p>
          <a:p>
            <a:r>
              <a:rPr lang="zh-CN" altLang="en-US" sz="1600" b="1" i="1" dirty="0" smtClean="0">
                <a:solidFill>
                  <a:srgbClr val="00B0F0"/>
                </a:solidFill>
                <a:latin typeface="+mn-ea"/>
              </a:rPr>
              <a:t>逻</a:t>
            </a:r>
            <a:endParaRPr lang="en-US" altLang="zh-CN" sz="1600" b="1" i="1" dirty="0" smtClean="0">
              <a:solidFill>
                <a:srgbClr val="00B0F0"/>
              </a:solidFill>
              <a:latin typeface="+mn-ea"/>
            </a:endParaRPr>
          </a:p>
          <a:p>
            <a:r>
              <a:rPr lang="zh-CN" altLang="en-US" sz="1600" b="1" i="1" dirty="0" smtClean="0">
                <a:solidFill>
                  <a:srgbClr val="00B0F0"/>
                </a:solidFill>
                <a:latin typeface="+mn-ea"/>
              </a:rPr>
              <a:t>辑</a:t>
            </a:r>
            <a:endParaRPr lang="en-US" altLang="zh-CN" sz="1600" b="1" i="1" dirty="0" smtClean="0">
              <a:solidFill>
                <a:srgbClr val="00B0F0"/>
              </a:solidFill>
              <a:latin typeface="+mn-ea"/>
            </a:endParaRPr>
          </a:p>
        </p:txBody>
      </p:sp>
      <p:sp>
        <p:nvSpPr>
          <p:cNvPr id="14" name="标题 24"/>
          <p:cNvSpPr>
            <a:spLocks noGrp="1"/>
          </p:cNvSpPr>
          <p:nvPr>
            <p:ph type="title"/>
          </p:nvPr>
        </p:nvSpPr>
        <p:spPr>
          <a:xfrm>
            <a:off x="714348" y="1214422"/>
            <a:ext cx="8229600" cy="1143000"/>
          </a:xfrm>
        </p:spPr>
        <p:txBody>
          <a:bodyPr>
            <a:noAutofit/>
          </a:bodyPr>
          <a:lstStyle/>
          <a:p>
            <a:r>
              <a:rPr lang="zh-CN" altLang="en-US" sz="2400" b="1" dirty="0" smtClean="0">
                <a:latin typeface="楷体" pitchFamily="49" charset="-122"/>
                <a:ea typeface="楷体" pitchFamily="49" charset="-122"/>
              </a:rPr>
              <a:t>时间换空间  </a:t>
            </a:r>
            <a:r>
              <a:rPr lang="zh-CN" altLang="en-US" sz="2400" b="1" dirty="0" smtClean="0">
                <a:solidFill>
                  <a:srgbClr val="DDDDDD"/>
                </a:solidFill>
                <a:latin typeface="楷体" pitchFamily="49" charset="-122"/>
                <a:ea typeface="楷体" pitchFamily="49" charset="-122"/>
              </a:rPr>
              <a:t>空间换效率</a:t>
            </a:r>
            <a:r>
              <a:rPr lang="en-US" altLang="zh-CN" sz="2400" b="1" dirty="0" smtClean="0"/>
              <a:t/>
            </a:r>
            <a:br>
              <a:rPr lang="en-US" altLang="zh-CN" sz="2400" b="1" dirty="0" smtClean="0"/>
            </a:br>
            <a:r>
              <a:rPr lang="zh-CN" altLang="en-US" sz="2400" b="1" dirty="0" smtClean="0">
                <a:latin typeface="楷体" pitchFamily="49" charset="-122"/>
                <a:ea typeface="楷体" pitchFamily="49" charset="-122"/>
              </a:rPr>
              <a:t/>
            </a:r>
            <a:br>
              <a:rPr lang="zh-CN" altLang="en-US" sz="2400" b="1" dirty="0" smtClean="0">
                <a:latin typeface="楷体" pitchFamily="49" charset="-122"/>
                <a:ea typeface="楷体" pitchFamily="49" charset="-122"/>
              </a:rPr>
            </a:br>
            <a:r>
              <a:rPr lang="en-US" altLang="zh-CN" sz="2400" b="1" dirty="0" smtClean="0"/>
              <a:t/>
            </a:r>
            <a:br>
              <a:rPr lang="en-US" altLang="zh-CN" sz="2400" b="1" dirty="0" smtClean="0"/>
            </a:br>
            <a:endParaRPr lang="zh-CN" altLang="en-US" sz="2400" b="1" dirty="0">
              <a:solidFill>
                <a:srgbClr val="0000FF"/>
              </a:solidFill>
            </a:endParaRPr>
          </a:p>
        </p:txBody>
      </p:sp>
      <p:sp>
        <p:nvSpPr>
          <p:cNvPr id="15" name="右箭头 14"/>
          <p:cNvSpPr/>
          <p:nvPr/>
        </p:nvSpPr>
        <p:spPr>
          <a:xfrm flipH="1">
            <a:off x="5572132" y="4714884"/>
            <a:ext cx="368088"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1285852" y="4572008"/>
            <a:ext cx="357190" cy="214314"/>
          </a:xfrm>
          <a:prstGeom prst="rightArrow">
            <a:avLst/>
          </a:prstGeom>
          <a:solidFill>
            <a:srgbClr val="5FB6FD"/>
          </a:solidFill>
          <a:ln>
            <a:solidFill>
              <a:srgbClr val="5FB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0769" name="Object 1"/>
          <p:cNvGraphicFramePr>
            <a:graphicFrameLocks noChangeAspect="1"/>
          </p:cNvGraphicFramePr>
          <p:nvPr>
            <p:extLst>
              <p:ext uri="{D42A27DB-BD31-4B8C-83A1-F6EECF244321}">
                <p14:modId xmlns:p14="http://schemas.microsoft.com/office/powerpoint/2010/main" val="2513610239"/>
              </p:ext>
            </p:extLst>
          </p:nvPr>
        </p:nvGraphicFramePr>
        <p:xfrm>
          <a:off x="0" y="0"/>
          <a:ext cx="9144000" cy="6838949"/>
        </p:xfrm>
        <a:graphic>
          <a:graphicData uri="http://schemas.openxmlformats.org/presentationml/2006/ole">
            <mc:AlternateContent xmlns:mc="http://schemas.openxmlformats.org/markup-compatibility/2006">
              <mc:Choice xmlns:v="urn:schemas-microsoft-com:vml" Requires="v">
                <p:oleObj spid="_x0000_s160790" name="幻灯片" r:id="rId4" imgW="4558264" imgH="3418415" progId="PowerPoint.Slide.12">
                  <p:embed/>
                </p:oleObj>
              </mc:Choice>
              <mc:Fallback>
                <p:oleObj name="幻灯片" r:id="rId4" imgW="4558264" imgH="3418415" progId="PowerPoint.Slide.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389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2" descr="C:\Users\Administrator.1S901L9RAZURVMF\Pictures\拉链6.jpg"/>
          <p:cNvPicPr>
            <a:picLocks noChangeAspect="1" noChangeArrowheads="1"/>
          </p:cNvPicPr>
          <p:nvPr/>
        </p:nvPicPr>
        <p:blipFill>
          <a:blip r:embed="rId6"/>
          <a:srcRect/>
          <a:stretch>
            <a:fillRect/>
          </a:stretch>
        </p:blipFill>
        <p:spPr bwMode="auto">
          <a:xfrm rot="2276260">
            <a:off x="4286171" y="2561942"/>
            <a:ext cx="688383" cy="2095500"/>
          </a:xfrm>
          <a:prstGeom prst="rect">
            <a:avLst/>
          </a:prstGeom>
          <a:noFill/>
        </p:spPr>
      </p:pic>
      <p:sp>
        <p:nvSpPr>
          <p:cNvPr id="6" name="等腰三角形 5"/>
          <p:cNvSpPr/>
          <p:nvPr/>
        </p:nvSpPr>
        <p:spPr>
          <a:xfrm>
            <a:off x="3500430" y="4143380"/>
            <a:ext cx="539975" cy="285752"/>
          </a:xfrm>
          <a:prstGeom prst="triangle">
            <a:avLst>
              <a:gd name="adj" fmla="val 51976"/>
            </a:avLst>
          </a:prstGeom>
          <a:solidFill>
            <a:srgbClr val="AA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4000496" y="4429132"/>
            <a:ext cx="428628" cy="357190"/>
          </a:xfrm>
          <a:prstGeom prst="triangle">
            <a:avLst>
              <a:gd name="adj" fmla="val 519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71472" y="4429132"/>
            <a:ext cx="6429420" cy="1588"/>
          </a:xfrm>
          <a:prstGeom prst="line">
            <a:avLst/>
          </a:prstGeom>
          <a:ln w="76200">
            <a:solidFill>
              <a:srgbClr val="8CE4F0"/>
            </a:solidFill>
          </a:ln>
          <a:effectLst>
            <a:innerShdw blurRad="63500" dist="50800" dir="27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286248" y="2214554"/>
            <a:ext cx="1800493" cy="369332"/>
          </a:xfrm>
          <a:prstGeom prst="rect">
            <a:avLst/>
          </a:prstGeom>
        </p:spPr>
        <p:txBody>
          <a:bodyPr wrap="none">
            <a:spAutoFit/>
          </a:bodyPr>
          <a:lstStyle/>
          <a:p>
            <a:r>
              <a:rPr lang="zh-CN" altLang="en-US" b="1" dirty="0" smtClean="0">
                <a:solidFill>
                  <a:srgbClr val="0000FF"/>
                </a:solidFill>
                <a:latin typeface="华文仿宋" pitchFamily="2" charset="-122"/>
                <a:ea typeface="华文仿宋" pitchFamily="2" charset="-122"/>
              </a:rPr>
              <a:t>校园便利化战略</a:t>
            </a:r>
            <a:endParaRPr lang="zh-CN" altLang="en-US" dirty="0"/>
          </a:p>
        </p:txBody>
      </p:sp>
      <p:sp>
        <p:nvSpPr>
          <p:cNvPr id="11"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rot="17080366">
            <a:off x="2101064" y="3862078"/>
            <a:ext cx="785818" cy="115549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accent2">
                  <a:lumMod val="60000"/>
                  <a:lumOff val="40000"/>
                </a:schemeClr>
              </a:solidFill>
            </a:endParaRPr>
          </a:p>
        </p:txBody>
      </p:sp>
      <p:sp>
        <p:nvSpPr>
          <p:cNvPr id="18" name="圆角矩形 17"/>
          <p:cNvSpPr/>
          <p:nvPr/>
        </p:nvSpPr>
        <p:spPr>
          <a:xfrm rot="2483144">
            <a:off x="5784538" y="2615791"/>
            <a:ext cx="785818" cy="115549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accent2">
                  <a:lumMod val="60000"/>
                  <a:lumOff val="40000"/>
                </a:schemeClr>
              </a:solidFill>
            </a:endParaRPr>
          </a:p>
        </p:txBody>
      </p:sp>
      <p:sp>
        <p:nvSpPr>
          <p:cNvPr id="15" name="圆角矩形 14"/>
          <p:cNvSpPr/>
          <p:nvPr/>
        </p:nvSpPr>
        <p:spPr>
          <a:xfrm rot="18476813">
            <a:off x="2161658" y="2873427"/>
            <a:ext cx="785818" cy="115549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accent2">
                  <a:lumMod val="60000"/>
                  <a:lumOff val="40000"/>
                </a:schemeClr>
              </a:solidFill>
            </a:endParaRPr>
          </a:p>
        </p:txBody>
      </p:sp>
      <p:sp>
        <p:nvSpPr>
          <p:cNvPr id="13" name="圆角矩形 12"/>
          <p:cNvSpPr/>
          <p:nvPr/>
        </p:nvSpPr>
        <p:spPr>
          <a:xfrm rot="2997376">
            <a:off x="6445810" y="3237999"/>
            <a:ext cx="785818" cy="115549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accent2">
                  <a:lumMod val="60000"/>
                  <a:lumOff val="40000"/>
                </a:schemeClr>
              </a:solidFill>
            </a:endParaRPr>
          </a:p>
        </p:txBody>
      </p:sp>
      <p:pic>
        <p:nvPicPr>
          <p:cNvPr id="254978" name="Picture 2" descr="C:\Users\Administrator.1S901L9RAZURVMF\Pictures\同花顺2.jpg"/>
          <p:cNvPicPr>
            <a:picLocks noChangeAspect="1" noChangeArrowheads="1"/>
          </p:cNvPicPr>
          <p:nvPr/>
        </p:nvPicPr>
        <p:blipFill>
          <a:blip r:embed="rId3"/>
          <a:srcRect/>
          <a:stretch>
            <a:fillRect/>
          </a:stretch>
        </p:blipFill>
        <p:spPr bwMode="auto">
          <a:xfrm>
            <a:off x="4143372" y="3786190"/>
            <a:ext cx="857256" cy="1143008"/>
          </a:xfrm>
          <a:prstGeom prst="rect">
            <a:avLst/>
          </a:prstGeom>
          <a:noFill/>
        </p:spPr>
      </p:pic>
      <p:sp>
        <p:nvSpPr>
          <p:cNvPr id="5"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
        <p:nvSpPr>
          <p:cNvPr id="6" name="圆角矩形 5"/>
          <p:cNvSpPr/>
          <p:nvPr/>
        </p:nvSpPr>
        <p:spPr>
          <a:xfrm rot="20942167">
            <a:off x="3744829" y="2207412"/>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60000"/>
                    <a:lumOff val="40000"/>
                  </a:schemeClr>
                </a:solidFill>
              </a:rPr>
              <a:t>管</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办</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分</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离</a:t>
            </a:r>
            <a:endParaRPr lang="zh-CN" altLang="en-US" dirty="0"/>
          </a:p>
        </p:txBody>
      </p:sp>
      <p:sp>
        <p:nvSpPr>
          <p:cNvPr id="8" name="圆角矩形 7"/>
          <p:cNvSpPr/>
          <p:nvPr/>
        </p:nvSpPr>
        <p:spPr>
          <a:xfrm rot="3510830">
            <a:off x="6463971" y="3791253"/>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信息化</a:t>
            </a:r>
            <a:endParaRPr lang="en-US" altLang="zh-CN" b="1" dirty="0" smtClean="0">
              <a:solidFill>
                <a:srgbClr val="FF0000"/>
              </a:solidFill>
            </a:endParaRPr>
          </a:p>
          <a:p>
            <a:pPr algn="ctr"/>
            <a:r>
              <a:rPr lang="zh-CN" altLang="en-US" b="1" dirty="0" smtClean="0">
                <a:solidFill>
                  <a:srgbClr val="FF0000"/>
                </a:solidFill>
              </a:rPr>
              <a:t>转型升级</a:t>
            </a:r>
            <a:endParaRPr lang="en-US" altLang="zh-CN" b="1" dirty="0" smtClean="0">
              <a:solidFill>
                <a:srgbClr val="FF0000"/>
              </a:solidFill>
            </a:endParaRPr>
          </a:p>
        </p:txBody>
      </p:sp>
      <p:sp>
        <p:nvSpPr>
          <p:cNvPr id="9" name="圆角矩形 8"/>
          <p:cNvSpPr/>
          <p:nvPr/>
        </p:nvSpPr>
        <p:spPr>
          <a:xfrm rot="3395619">
            <a:off x="5868766" y="3117510"/>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法人具象化</a:t>
            </a:r>
            <a:endParaRPr lang="zh-CN" altLang="en-US" b="1" dirty="0">
              <a:solidFill>
                <a:srgbClr val="FF0000"/>
              </a:solidFill>
            </a:endParaRPr>
          </a:p>
        </p:txBody>
      </p:sp>
      <p:sp>
        <p:nvSpPr>
          <p:cNvPr id="10" name="圆角矩形 9"/>
          <p:cNvSpPr/>
          <p:nvPr/>
        </p:nvSpPr>
        <p:spPr>
          <a:xfrm rot="2200709">
            <a:off x="5264206" y="2550404"/>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采</a:t>
            </a:r>
            <a:endParaRPr lang="en-US" altLang="zh-CN" b="1" dirty="0" smtClean="0">
              <a:solidFill>
                <a:srgbClr val="FF0000"/>
              </a:solidFill>
            </a:endParaRPr>
          </a:p>
          <a:p>
            <a:pPr algn="ctr"/>
            <a:r>
              <a:rPr lang="zh-CN" altLang="en-US" b="1" dirty="0" smtClean="0">
                <a:solidFill>
                  <a:srgbClr val="FF0000"/>
                </a:solidFill>
              </a:rPr>
              <a:t>购</a:t>
            </a:r>
            <a:endParaRPr lang="en-US" altLang="zh-CN" b="1" dirty="0" smtClean="0">
              <a:solidFill>
                <a:srgbClr val="FF0000"/>
              </a:solidFill>
            </a:endParaRPr>
          </a:p>
          <a:p>
            <a:pPr algn="ctr"/>
            <a:r>
              <a:rPr lang="zh-CN" altLang="en-US" b="1" dirty="0" smtClean="0">
                <a:solidFill>
                  <a:srgbClr val="FF0000"/>
                </a:solidFill>
              </a:rPr>
              <a:t>战</a:t>
            </a:r>
            <a:endParaRPr lang="en-US" altLang="zh-CN" b="1" dirty="0" smtClean="0">
              <a:solidFill>
                <a:srgbClr val="FF0000"/>
              </a:solidFill>
            </a:endParaRPr>
          </a:p>
          <a:p>
            <a:pPr algn="ctr"/>
            <a:r>
              <a:rPr lang="zh-CN" altLang="en-US" b="1" dirty="0" smtClean="0">
                <a:solidFill>
                  <a:srgbClr val="FF0000"/>
                </a:solidFill>
              </a:rPr>
              <a:t>略</a:t>
            </a:r>
            <a:endParaRPr lang="en-US" altLang="zh-CN" b="1" dirty="0" smtClean="0">
              <a:solidFill>
                <a:srgbClr val="FF0000"/>
              </a:solidFill>
            </a:endParaRPr>
          </a:p>
        </p:txBody>
      </p:sp>
      <p:sp>
        <p:nvSpPr>
          <p:cNvPr id="11" name="圆角矩形 10"/>
          <p:cNvSpPr/>
          <p:nvPr/>
        </p:nvSpPr>
        <p:spPr>
          <a:xfrm rot="746762">
            <a:off x="4543061" y="2214364"/>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公益性</a:t>
            </a:r>
            <a:endParaRPr lang="en-US" altLang="zh-CN" b="1" dirty="0" smtClean="0">
              <a:solidFill>
                <a:srgbClr val="FF0000"/>
              </a:solidFill>
            </a:endParaRPr>
          </a:p>
          <a:p>
            <a:pPr algn="ctr"/>
            <a:r>
              <a:rPr lang="zh-CN" altLang="en-US" b="1" dirty="0" smtClean="0">
                <a:solidFill>
                  <a:srgbClr val="FF0000"/>
                </a:solidFill>
              </a:rPr>
              <a:t>制度安排</a:t>
            </a:r>
            <a:endParaRPr lang="zh-CN" altLang="en-US" b="1" dirty="0">
              <a:solidFill>
                <a:srgbClr val="FF0000"/>
              </a:solidFill>
            </a:endParaRPr>
          </a:p>
        </p:txBody>
      </p:sp>
      <p:sp>
        <p:nvSpPr>
          <p:cNvPr id="12" name="圆角矩形 11"/>
          <p:cNvSpPr/>
          <p:nvPr/>
        </p:nvSpPr>
        <p:spPr>
          <a:xfrm rot="19069628">
            <a:off x="2496521" y="2901895"/>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60000"/>
                    <a:lumOff val="40000"/>
                  </a:schemeClr>
                </a:solidFill>
              </a:rPr>
              <a:t>开</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放</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市</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场</a:t>
            </a:r>
            <a:endParaRPr lang="zh-CN" altLang="en-US" dirty="0"/>
          </a:p>
        </p:txBody>
      </p:sp>
      <p:sp>
        <p:nvSpPr>
          <p:cNvPr id="14" name="圆角矩形 13"/>
          <p:cNvSpPr/>
          <p:nvPr/>
        </p:nvSpPr>
        <p:spPr>
          <a:xfrm rot="19986698">
            <a:off x="3073475" y="2401900"/>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60000"/>
                    <a:lumOff val="40000"/>
                  </a:schemeClr>
                </a:solidFill>
              </a:rPr>
              <a:t>准</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市</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场</a:t>
            </a:r>
            <a:endParaRPr lang="zh-CN" altLang="en-US" dirty="0"/>
          </a:p>
        </p:txBody>
      </p:sp>
      <p:sp>
        <p:nvSpPr>
          <p:cNvPr id="16" name="圆角矩形 15"/>
          <p:cNvSpPr/>
          <p:nvPr/>
        </p:nvSpPr>
        <p:spPr>
          <a:xfrm rot="18179069">
            <a:off x="2086302" y="3498209"/>
            <a:ext cx="785818" cy="114300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accent2">
                    <a:lumMod val="60000"/>
                    <a:lumOff val="40000"/>
                  </a:schemeClr>
                </a:solidFill>
              </a:rPr>
              <a:t>不</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回</a:t>
            </a:r>
            <a:endParaRPr lang="en-US" altLang="zh-CN" dirty="0" smtClean="0">
              <a:solidFill>
                <a:schemeClr val="accent2">
                  <a:lumMod val="60000"/>
                  <a:lumOff val="40000"/>
                </a:schemeClr>
              </a:solidFill>
            </a:endParaRPr>
          </a:p>
          <a:p>
            <a:pPr algn="ctr"/>
            <a:r>
              <a:rPr lang="zh-CN" altLang="en-US" dirty="0" smtClean="0">
                <a:solidFill>
                  <a:schemeClr val="accent2">
                    <a:lumMod val="60000"/>
                    <a:lumOff val="40000"/>
                  </a:schemeClr>
                </a:solidFill>
              </a:rPr>
              <a:t>头</a:t>
            </a:r>
            <a:endParaRPr lang="en-US" altLang="zh-CN" dirty="0" smtClean="0">
              <a:solidFill>
                <a:schemeClr val="accent2">
                  <a:lumMod val="60000"/>
                  <a:lumOff val="40000"/>
                </a:schemeClr>
              </a:solidFill>
            </a:endParaRPr>
          </a:p>
        </p:txBody>
      </p:sp>
      <p:sp>
        <p:nvSpPr>
          <p:cNvPr id="19" name="矩形 18"/>
          <p:cNvSpPr/>
          <p:nvPr/>
        </p:nvSpPr>
        <p:spPr>
          <a:xfrm>
            <a:off x="3143240" y="642918"/>
            <a:ext cx="3278462" cy="461665"/>
          </a:xfrm>
          <a:prstGeom prst="rect">
            <a:avLst/>
          </a:prstGeom>
        </p:spPr>
        <p:txBody>
          <a:bodyPr wrap="none">
            <a:spAutoFit/>
          </a:bodyPr>
          <a:lstStyle/>
          <a:p>
            <a:r>
              <a:rPr lang="zh-CN" altLang="zh-CN" sz="2400" b="1" dirty="0" smtClean="0">
                <a:latin typeface="楷体" pitchFamily="49" charset="-122"/>
                <a:ea typeface="楷体" pitchFamily="49" charset="-122"/>
              </a:rPr>
              <a:t>便利化</a:t>
            </a:r>
            <a:r>
              <a:rPr lang="zh-CN" altLang="en-US" sz="2400" b="1" dirty="0" smtClean="0">
                <a:latin typeface="楷体" pitchFamily="49" charset="-122"/>
                <a:ea typeface="楷体" pitchFamily="49" charset="-122"/>
              </a:rPr>
              <a:t>战略的</a:t>
            </a:r>
            <a:r>
              <a:rPr lang="zh-CN" altLang="zh-CN" sz="2400" b="1" dirty="0" smtClean="0">
                <a:latin typeface="楷体" pitchFamily="49" charset="-122"/>
                <a:ea typeface="楷体" pitchFamily="49" charset="-122"/>
              </a:rPr>
              <a:t>四个方面</a:t>
            </a:r>
            <a:endParaRPr lang="zh-CN" altLang="en-US" sz="2400" dirty="0">
              <a:latin typeface="楷体" pitchFamily="49" charset="-122"/>
              <a:ea typeface="楷体"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14810" y="3714752"/>
            <a:ext cx="617477" cy="1323439"/>
          </a:xfrm>
          <a:prstGeom prst="rect">
            <a:avLst/>
          </a:prstGeom>
        </p:spPr>
        <p:txBody>
          <a:bodyPr wrap="none">
            <a:spAutoFit/>
          </a:bodyPr>
          <a:lstStyle/>
          <a:p>
            <a:r>
              <a:rPr lang="en-US" altLang="zh-CN" sz="8000" dirty="0" smtClean="0">
                <a:solidFill>
                  <a:srgbClr val="C00000"/>
                </a:solidFill>
                <a:latin typeface="Cambria Math" pitchFamily="18" charset="0"/>
                <a:ea typeface="Cambria Math" pitchFamily="18" charset="0"/>
              </a:rPr>
              <a:t>?</a:t>
            </a:r>
            <a:endParaRPr lang="zh-CN" altLang="en-US" sz="8000" dirty="0">
              <a:solidFill>
                <a:srgbClr val="C00000"/>
              </a:solidFill>
              <a:latin typeface="Cambria Math" pitchFamily="18" charset="0"/>
              <a:ea typeface="Gungsuh" pitchFamily="18" charset="-127"/>
            </a:endParaRPr>
          </a:p>
        </p:txBody>
      </p:sp>
      <p:sp>
        <p:nvSpPr>
          <p:cNvPr id="7" name="标题 1"/>
          <p:cNvSpPr txBox="1">
            <a:spLocks/>
          </p:cNvSpPr>
          <p:nvPr/>
        </p:nvSpPr>
        <p:spPr>
          <a:xfrm>
            <a:off x="857224" y="164305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j-cs"/>
              </a:rPr>
              <a:t>开放</a:t>
            </a:r>
            <a:r>
              <a:rPr kumimoji="0" lang="zh-CN" altLang="en-US" sz="3200" b="1" i="0" u="none" strike="noStrike" kern="1200" cap="none" spc="0" normalizeH="0" baseline="0" noProof="0" dirty="0" smtClean="0">
                <a:ln>
                  <a:noFill/>
                </a:ln>
                <a:solidFill>
                  <a:srgbClr val="C00000"/>
                </a:solidFill>
                <a:effectLst/>
                <a:uLnTx/>
                <a:uFillTx/>
                <a:latin typeface="楷体" pitchFamily="49" charset="-122"/>
                <a:ea typeface="楷体" pitchFamily="49" charset="-122"/>
                <a:cs typeface="+mj-cs"/>
              </a:rPr>
              <a:t>市场</a:t>
            </a:r>
            <a:r>
              <a:rPr kumimoji="0" lang="zh-CN" altLang="en-US" sz="3200" b="1"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j-cs"/>
              </a:rPr>
              <a:t>，引进竞争，多元化，规范化</a:t>
            </a:r>
            <a:r>
              <a:rPr kumimoji="0" lang="en-US" altLang="zh-CN" sz="3200" b="1"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j-cs"/>
              </a:rPr>
              <a:t/>
            </a:r>
            <a:br>
              <a:rPr kumimoji="0" lang="en-US" altLang="zh-CN" sz="3200" b="1"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j-cs"/>
              </a:rPr>
            </a:br>
            <a:r>
              <a:rPr kumimoji="0" lang="zh-CN" altLang="en-US" sz="3200" b="1" i="0" u="none" strike="noStrike" kern="1200" cap="none" spc="0" normalizeH="0" baseline="0" noProof="0" dirty="0" smtClean="0">
                <a:ln>
                  <a:noFill/>
                </a:ln>
                <a:solidFill>
                  <a:schemeClr val="tx1"/>
                </a:solidFill>
                <a:effectLst/>
                <a:uLnTx/>
                <a:uFillTx/>
                <a:latin typeface="楷体" pitchFamily="49" charset="-122"/>
                <a:ea typeface="楷体" pitchFamily="49" charset="-122"/>
                <a:cs typeface="+mj-cs"/>
              </a:rPr>
              <a:t>办后勤的实践探索与战略规划</a:t>
            </a:r>
            <a:endPar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j-cs"/>
            </a:endParaRPr>
          </a:p>
        </p:txBody>
      </p:sp>
      <p:sp>
        <p:nvSpPr>
          <p:cNvPr id="9" name="椭圆 8"/>
          <p:cNvSpPr/>
          <p:nvPr/>
        </p:nvSpPr>
        <p:spPr>
          <a:xfrm>
            <a:off x="2071670" y="1643050"/>
            <a:ext cx="914400" cy="914400"/>
          </a:xfrm>
          <a:prstGeom prst="ellipse">
            <a:avLst/>
          </a:prstGeom>
          <a:noFill/>
          <a:ln>
            <a:solidFill>
              <a:srgbClr val="5FB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071934" y="4000504"/>
            <a:ext cx="914400" cy="914400"/>
          </a:xfrm>
          <a:prstGeom prst="ellipse">
            <a:avLst/>
          </a:prstGeom>
          <a:noFill/>
          <a:ln>
            <a:solidFill>
              <a:srgbClr val="5FB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弧形 12"/>
          <p:cNvSpPr/>
          <p:nvPr/>
        </p:nvSpPr>
        <p:spPr>
          <a:xfrm rot="20891971">
            <a:off x="2226897" y="2057655"/>
            <a:ext cx="2357454" cy="3857652"/>
          </a:xfrm>
          <a:prstGeom prst="arc">
            <a:avLst>
              <a:gd name="adj1" fmla="val 16200000"/>
              <a:gd name="adj2" fmla="val 602342"/>
            </a:avLst>
          </a:prstGeom>
          <a:ln w="28575">
            <a:solidFill>
              <a:srgbClr val="5FB6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000" dirty="0" smtClean="0"/>
              <a:t>校园便利化战略（</a:t>
            </a:r>
            <a:r>
              <a:rPr lang="en-US" altLang="zh-CN" sz="2000" dirty="0" smtClean="0"/>
              <a:t>1</a:t>
            </a:r>
            <a:r>
              <a:rPr lang="zh-CN" altLang="en-US" sz="2000" dirty="0" smtClean="0"/>
              <a:t>）</a:t>
            </a:r>
            <a:r>
              <a:rPr lang="zh-CN" altLang="en-US" sz="2000" b="1" dirty="0" smtClean="0"/>
              <a:t>公益性制度安排</a:t>
            </a:r>
            <a:r>
              <a:rPr lang="en-US" altLang="zh-CN" sz="2000" b="1" dirty="0"/>
              <a:t>—</a:t>
            </a:r>
            <a:r>
              <a:rPr lang="zh-CN" altLang="zh-CN" sz="2000" b="1" dirty="0"/>
              <a:t>校园市场开放宣言</a:t>
            </a:r>
            <a:r>
              <a:rPr lang="en-US" altLang="zh-CN" sz="2000" b="1" dirty="0" smtClean="0"/>
              <a:t/>
            </a:r>
            <a:br>
              <a:rPr lang="en-US" altLang="zh-CN" sz="2000" b="1" dirty="0" smtClean="0"/>
            </a:br>
            <a:endParaRPr lang="zh-CN" altLang="en-US" sz="2000" b="1" dirty="0"/>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3427" name="Object 3"/>
          <p:cNvGraphicFramePr>
            <a:graphicFrameLocks noChangeAspect="1"/>
          </p:cNvGraphicFramePr>
          <p:nvPr/>
        </p:nvGraphicFramePr>
        <p:xfrm>
          <a:off x="2214546" y="1285860"/>
          <a:ext cx="4572000" cy="4143404"/>
        </p:xfrm>
        <a:graphic>
          <a:graphicData uri="http://schemas.openxmlformats.org/presentationml/2006/ole">
            <mc:AlternateContent xmlns:mc="http://schemas.openxmlformats.org/markup-compatibility/2006">
              <mc:Choice xmlns:v="urn:schemas-microsoft-com:vml" Requires="v">
                <p:oleObj spid="_x0000_s103447" name="幻灯片" r:id="rId4" imgW="4567364" imgH="3424543" progId="PowerPoint.Slide.12">
                  <p:embed/>
                </p:oleObj>
              </mc:Choice>
              <mc:Fallback>
                <p:oleObj name="幻灯片" r:id="rId4" imgW="4567364" imgH="3424543" progId="PowerPoint.Slide.12">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1285860"/>
                        <a:ext cx="4572000" cy="4143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右箭头 7"/>
          <p:cNvSpPr/>
          <p:nvPr/>
        </p:nvSpPr>
        <p:spPr>
          <a:xfrm>
            <a:off x="4572000" y="2071678"/>
            <a:ext cx="357190"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4143372" y="2071678"/>
            <a:ext cx="357190" cy="214314"/>
          </a:xfrm>
          <a:prstGeom prst="rightArrow">
            <a:avLst/>
          </a:prstGeom>
          <a:solidFill>
            <a:srgbClr val="5FB6FD"/>
          </a:solidFill>
          <a:ln>
            <a:solidFill>
              <a:srgbClr val="5FB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18850528">
            <a:off x="5808143" y="2688394"/>
            <a:ext cx="1168232" cy="1772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7826" name="Object 2"/>
          <p:cNvGraphicFramePr>
            <a:graphicFrameLocks noChangeAspect="1"/>
          </p:cNvGraphicFramePr>
          <p:nvPr>
            <p:extLst>
              <p:ext uri="{D42A27DB-BD31-4B8C-83A1-F6EECF244321}">
                <p14:modId xmlns:p14="http://schemas.microsoft.com/office/powerpoint/2010/main" val="2738411153"/>
              </p:ext>
            </p:extLst>
          </p:nvPr>
        </p:nvGraphicFramePr>
        <p:xfrm>
          <a:off x="285720" y="285728"/>
          <a:ext cx="8501090" cy="6358107"/>
        </p:xfrm>
        <a:graphic>
          <a:graphicData uri="http://schemas.openxmlformats.org/presentationml/2006/ole">
            <mc:AlternateContent xmlns:mc="http://schemas.openxmlformats.org/markup-compatibility/2006">
              <mc:Choice xmlns:v="urn:schemas-microsoft-com:vml" Requires="v">
                <p:oleObj spid="_x0000_s77846" name="幻灯片" r:id="rId4" imgW="4516988" imgH="3387770" progId="PowerPoint.Slide.12">
                  <p:embed/>
                </p:oleObj>
              </mc:Choice>
              <mc:Fallback>
                <p:oleObj name="幻灯片" r:id="rId4" imgW="4516988" imgH="3387770" progId="PowerPoint.Slide.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285728"/>
                        <a:ext cx="8501090" cy="6358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标题 1"/>
          <p:cNvSpPr>
            <a:spLocks noGrp="1"/>
          </p:cNvSpPr>
          <p:nvPr>
            <p:ph type="title"/>
          </p:nvPr>
        </p:nvSpPr>
        <p:spPr>
          <a:xfrm>
            <a:off x="457200" y="274638"/>
            <a:ext cx="8229600" cy="1143000"/>
          </a:xfrm>
        </p:spPr>
        <p:txBody>
          <a:bodyPr>
            <a:normAutofit/>
          </a:bodyPr>
          <a:lstStyle/>
          <a:p>
            <a:pPr algn="l"/>
            <a:r>
              <a:rPr lang="zh-CN" altLang="en-US" sz="2000" dirty="0" smtClean="0"/>
              <a:t>校园便利化战略（</a:t>
            </a:r>
            <a:r>
              <a:rPr lang="en-US" altLang="zh-CN" sz="2000" dirty="0" smtClean="0"/>
              <a:t>2</a:t>
            </a:r>
            <a:r>
              <a:rPr lang="zh-CN" altLang="en-US" sz="2000" dirty="0" smtClean="0"/>
              <a:t>）</a:t>
            </a:r>
            <a:r>
              <a:rPr lang="zh-CN" altLang="en-US" sz="2000" b="1" dirty="0" smtClean="0"/>
              <a:t>采购战略管理</a:t>
            </a:r>
            <a:r>
              <a:rPr lang="en-US" altLang="zh-CN" sz="2000" b="1" dirty="0"/>
              <a:t>—</a:t>
            </a:r>
            <a:r>
              <a:rPr lang="zh-CN" altLang="zh-CN" sz="2000" b="1" dirty="0"/>
              <a:t>学校对校园市场宏观经济控制</a:t>
            </a:r>
            <a:endParaRPr lang="zh-CN" altLang="en-US" sz="2000" b="1" dirty="0"/>
          </a:p>
        </p:txBody>
      </p:sp>
      <p:sp>
        <p:nvSpPr>
          <p:cNvPr id="8"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000" dirty="0" smtClean="0"/>
              <a:t>校园便利化战略（</a:t>
            </a:r>
            <a:r>
              <a:rPr lang="en-US" altLang="zh-CN" sz="2000" dirty="0" smtClean="0"/>
              <a:t>3</a:t>
            </a:r>
            <a:r>
              <a:rPr lang="zh-CN" altLang="en-US" sz="2000" dirty="0" smtClean="0"/>
              <a:t>）</a:t>
            </a:r>
            <a:r>
              <a:rPr lang="zh-CN" altLang="en-US" sz="2000" b="1" dirty="0" smtClean="0"/>
              <a:t>法人具象化</a:t>
            </a:r>
            <a:r>
              <a:rPr lang="en-US" altLang="zh-CN" sz="2000" b="1" dirty="0"/>
              <a:t>—</a:t>
            </a:r>
            <a:r>
              <a:rPr lang="zh-CN" altLang="zh-CN" sz="2000" b="1" dirty="0"/>
              <a:t>学校对校园市场成本质量控制</a:t>
            </a:r>
            <a:endParaRPr lang="zh-CN" altLang="en-US" sz="2000" b="1" dirty="0"/>
          </a:p>
        </p:txBody>
      </p:sp>
      <p:sp>
        <p:nvSpPr>
          <p:cNvPr id="7" name="矩形 6"/>
          <p:cNvSpPr/>
          <p:nvPr/>
        </p:nvSpPr>
        <p:spPr>
          <a:xfrm>
            <a:off x="4857752" y="2071678"/>
            <a:ext cx="1579278" cy="646331"/>
          </a:xfrm>
          <a:prstGeom prst="rect">
            <a:avLst/>
          </a:prstGeom>
        </p:spPr>
        <p:txBody>
          <a:bodyPr wrap="none">
            <a:spAutoFit/>
          </a:bodyPr>
          <a:lstStyle/>
          <a:p>
            <a:r>
              <a:rPr lang="zh-CN" altLang="en-US" b="1" dirty="0" smtClean="0">
                <a:solidFill>
                  <a:schemeClr val="bg1"/>
                </a:solidFill>
              </a:rPr>
              <a:t>“甲方”具象</a:t>
            </a:r>
            <a:endParaRPr lang="en-US" altLang="zh-CN" b="1" dirty="0" smtClean="0">
              <a:solidFill>
                <a:schemeClr val="bg1"/>
              </a:solidFill>
            </a:endParaRPr>
          </a:p>
          <a:p>
            <a:endParaRPr lang="zh-CN" altLang="en-US" b="1" dirty="0">
              <a:solidFill>
                <a:schemeClr val="bg1"/>
              </a:solidFill>
            </a:endParaRPr>
          </a:p>
        </p:txBody>
      </p:sp>
      <p:pic>
        <p:nvPicPr>
          <p:cNvPr id="71682" name="Picture 2" descr="C:\Users\Administrator.1S901L9RAZURVMF\Pictures\手电.jpg"/>
          <p:cNvPicPr>
            <a:picLocks noChangeAspect="1" noChangeArrowheads="1"/>
          </p:cNvPicPr>
          <p:nvPr/>
        </p:nvPicPr>
        <p:blipFill>
          <a:blip r:embed="rId3"/>
          <a:srcRect/>
          <a:stretch>
            <a:fillRect/>
          </a:stretch>
        </p:blipFill>
        <p:spPr bwMode="auto">
          <a:xfrm>
            <a:off x="2643174" y="1928802"/>
            <a:ext cx="3429025" cy="2857520"/>
          </a:xfrm>
          <a:prstGeom prst="rect">
            <a:avLst/>
          </a:prstGeom>
          <a:noFill/>
        </p:spPr>
      </p:pic>
      <p:sp>
        <p:nvSpPr>
          <p:cNvPr id="15" name="矩形 14"/>
          <p:cNvSpPr/>
          <p:nvPr/>
        </p:nvSpPr>
        <p:spPr>
          <a:xfrm>
            <a:off x="5357818" y="2143116"/>
            <a:ext cx="500066" cy="1015663"/>
          </a:xfrm>
          <a:prstGeom prst="rect">
            <a:avLst/>
          </a:prstGeom>
        </p:spPr>
        <p:txBody>
          <a:bodyPr wrap="square">
            <a:spAutoFit/>
          </a:bodyPr>
          <a:lstStyle/>
          <a:p>
            <a:r>
              <a:rPr lang="zh-CN" altLang="en-US" sz="1200" b="1" dirty="0" smtClean="0">
                <a:solidFill>
                  <a:schemeClr val="bg1"/>
                </a:solidFill>
                <a:latin typeface="楷体" pitchFamily="49" charset="-122"/>
                <a:ea typeface="楷体" pitchFamily="49" charset="-122"/>
              </a:rPr>
              <a:t>经</a:t>
            </a:r>
            <a:endParaRPr lang="en-US" altLang="zh-CN" sz="1200" b="1" dirty="0" smtClean="0">
              <a:solidFill>
                <a:schemeClr val="bg1"/>
              </a:solidFill>
              <a:latin typeface="楷体" pitchFamily="49" charset="-122"/>
              <a:ea typeface="楷体" pitchFamily="49" charset="-122"/>
            </a:endParaRPr>
          </a:p>
          <a:p>
            <a:r>
              <a:rPr lang="zh-CN" altLang="en-US" sz="1200" b="1" dirty="0" smtClean="0">
                <a:solidFill>
                  <a:schemeClr val="bg1"/>
                </a:solidFill>
                <a:latin typeface="楷体" pitchFamily="49" charset="-122"/>
                <a:ea typeface="楷体" pitchFamily="49" charset="-122"/>
              </a:rPr>
              <a:t>理</a:t>
            </a:r>
            <a:endParaRPr lang="en-US" altLang="zh-CN" sz="1200" b="1" dirty="0" smtClean="0">
              <a:solidFill>
                <a:schemeClr val="bg1"/>
              </a:solidFill>
              <a:latin typeface="楷体" pitchFamily="49" charset="-122"/>
              <a:ea typeface="楷体" pitchFamily="49" charset="-122"/>
            </a:endParaRPr>
          </a:p>
          <a:p>
            <a:r>
              <a:rPr lang="zh-CN" altLang="en-US" sz="1200" b="1" dirty="0" smtClean="0">
                <a:solidFill>
                  <a:schemeClr val="bg1"/>
                </a:solidFill>
                <a:latin typeface="楷体" pitchFamily="49" charset="-122"/>
                <a:ea typeface="楷体" pitchFamily="49" charset="-122"/>
              </a:rPr>
              <a:t>人</a:t>
            </a:r>
            <a:endParaRPr lang="en-US" altLang="zh-CN" sz="1200" b="1" dirty="0" smtClean="0">
              <a:solidFill>
                <a:schemeClr val="bg1"/>
              </a:solidFill>
              <a:latin typeface="楷体" pitchFamily="49" charset="-122"/>
              <a:ea typeface="楷体" pitchFamily="49" charset="-122"/>
            </a:endParaRPr>
          </a:p>
          <a:p>
            <a:r>
              <a:rPr lang="zh-CN" altLang="en-US" sz="1200" b="1" dirty="0" smtClean="0">
                <a:solidFill>
                  <a:schemeClr val="bg1"/>
                </a:solidFill>
                <a:latin typeface="楷体" pitchFamily="49" charset="-122"/>
                <a:ea typeface="楷体" pitchFamily="49" charset="-122"/>
              </a:rPr>
              <a:t>制</a:t>
            </a:r>
            <a:endParaRPr lang="en-US" altLang="zh-CN" sz="1200" b="1" dirty="0" smtClean="0">
              <a:solidFill>
                <a:schemeClr val="bg1"/>
              </a:solidFill>
              <a:latin typeface="楷体" pitchFamily="49" charset="-122"/>
              <a:ea typeface="楷体" pitchFamily="49" charset="-122"/>
            </a:endParaRPr>
          </a:p>
          <a:p>
            <a:r>
              <a:rPr lang="zh-CN" altLang="en-US" sz="1200" b="1" dirty="0" smtClean="0">
                <a:solidFill>
                  <a:schemeClr val="bg1"/>
                </a:solidFill>
                <a:latin typeface="楷体" pitchFamily="49" charset="-122"/>
                <a:ea typeface="楷体" pitchFamily="49" charset="-122"/>
              </a:rPr>
              <a:t>度</a:t>
            </a:r>
            <a:endParaRPr lang="zh-CN" altLang="en-US" sz="1200" dirty="0">
              <a:solidFill>
                <a:schemeClr val="bg1"/>
              </a:solidFill>
              <a:latin typeface="楷体" pitchFamily="49" charset="-122"/>
              <a:ea typeface="楷体" pitchFamily="49" charset="-122"/>
            </a:endParaRPr>
          </a:p>
        </p:txBody>
      </p:sp>
      <p:sp>
        <p:nvSpPr>
          <p:cNvPr id="9"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2000" dirty="0" smtClean="0"/>
              <a:t/>
            </a:r>
            <a:br>
              <a:rPr lang="en-US" altLang="zh-CN" sz="2000" dirty="0" smtClean="0"/>
            </a:br>
            <a:r>
              <a:rPr lang="zh-CN" altLang="en-US" sz="2000" dirty="0" smtClean="0"/>
              <a:t>校园便利化战略（</a:t>
            </a:r>
            <a:r>
              <a:rPr lang="en-US" altLang="zh-CN" sz="2000" dirty="0" smtClean="0"/>
              <a:t>4</a:t>
            </a:r>
            <a:r>
              <a:rPr lang="zh-CN" altLang="en-US" sz="2000" dirty="0" smtClean="0"/>
              <a:t>）</a:t>
            </a:r>
            <a:r>
              <a:rPr lang="zh-CN" altLang="en-US" sz="2000" b="1" dirty="0" smtClean="0"/>
              <a:t>后勤信息化转型升级</a:t>
            </a:r>
            <a:r>
              <a:rPr lang="en-US" altLang="zh-CN" sz="2000" b="1" dirty="0" smtClean="0"/>
              <a:t>—</a:t>
            </a:r>
            <a:r>
              <a:rPr lang="zh-CN" altLang="zh-CN" sz="2000" b="1" dirty="0" smtClean="0"/>
              <a:t>学校</a:t>
            </a:r>
            <a:r>
              <a:rPr lang="zh-CN" altLang="zh-CN" sz="2000" b="1" dirty="0"/>
              <a:t>、企业、</a:t>
            </a:r>
            <a:r>
              <a:rPr lang="zh-CN" altLang="zh-CN" sz="2000" b="1" dirty="0" smtClean="0"/>
              <a:t>师生</a:t>
            </a:r>
            <a:r>
              <a:rPr lang="zh-CN" altLang="en-US" sz="2000" b="1" dirty="0" smtClean="0"/>
              <a:t>之</a:t>
            </a:r>
            <a:r>
              <a:rPr lang="zh-CN" altLang="zh-CN" sz="2000" b="1" dirty="0" smtClean="0"/>
              <a:t>融通</a:t>
            </a:r>
            <a:endParaRPr lang="zh-CN" altLang="en-US" sz="2000" b="1" dirty="0"/>
          </a:p>
        </p:txBody>
      </p:sp>
      <p:pic>
        <p:nvPicPr>
          <p:cNvPr id="109570" name="Picture 2" descr="C:\Users\Administrator.1S901L9RAZURVMF\Pictures\APP2.jpg"/>
          <p:cNvPicPr>
            <a:picLocks noChangeAspect="1" noChangeArrowheads="1"/>
          </p:cNvPicPr>
          <p:nvPr/>
        </p:nvPicPr>
        <p:blipFill>
          <a:blip r:embed="rId3"/>
          <a:srcRect/>
          <a:stretch>
            <a:fillRect/>
          </a:stretch>
        </p:blipFill>
        <p:spPr bwMode="auto">
          <a:xfrm>
            <a:off x="2428860" y="2071678"/>
            <a:ext cx="4355769" cy="2714644"/>
          </a:xfrm>
          <a:prstGeom prst="rect">
            <a:avLst/>
          </a:prstGeom>
          <a:noFill/>
        </p:spPr>
      </p:pic>
      <p:sp>
        <p:nvSpPr>
          <p:cNvPr id="5" name="矩形 4"/>
          <p:cNvSpPr/>
          <p:nvPr/>
        </p:nvSpPr>
        <p:spPr>
          <a:xfrm>
            <a:off x="4143372" y="2428868"/>
            <a:ext cx="899605" cy="523220"/>
          </a:xfrm>
          <a:prstGeom prst="rect">
            <a:avLst/>
          </a:prstGeom>
        </p:spPr>
        <p:txBody>
          <a:bodyPr wrap="none">
            <a:spAutoFit/>
          </a:bodyPr>
          <a:lstStyle/>
          <a:p>
            <a:r>
              <a:rPr lang="en-US" altLang="zh-CN" sz="2800" dirty="0" smtClean="0">
                <a:solidFill>
                  <a:srgbClr val="FF0000"/>
                </a:solidFill>
                <a:latin typeface="Gungsuh" pitchFamily="18" charset="-127"/>
                <a:ea typeface="Gungsuh" pitchFamily="18" charset="-127"/>
              </a:rPr>
              <a:t>APP</a:t>
            </a:r>
            <a:endParaRPr lang="zh-CN" altLang="en-US" sz="2800" dirty="0">
              <a:solidFill>
                <a:srgbClr val="FF0000"/>
              </a:solidFill>
              <a:latin typeface="Gungsuh" pitchFamily="18" charset="-127"/>
              <a:ea typeface="Gungsuh" pitchFamily="18" charset="-127"/>
            </a:endParaRPr>
          </a:p>
        </p:txBody>
      </p:sp>
      <p:sp>
        <p:nvSpPr>
          <p:cNvPr id="7"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p:cNvGraphicFramePr>
          <p:nvPr>
            <p:extLst>
              <p:ext uri="{D42A27DB-BD31-4B8C-83A1-F6EECF244321}">
                <p14:modId xmlns:p14="http://schemas.microsoft.com/office/powerpoint/2010/main" val="3733820923"/>
              </p:ext>
            </p:extLst>
          </p:nvPr>
        </p:nvGraphicFramePr>
        <p:xfrm>
          <a:off x="2195736" y="1412776"/>
          <a:ext cx="4536504" cy="3960440"/>
        </p:xfrm>
        <a:graphic>
          <a:graphicData uri="http://schemas.openxmlformats.org/presentationml/2006/ole">
            <mc:AlternateContent xmlns:mc="http://schemas.openxmlformats.org/markup-compatibility/2006">
              <mc:Choice xmlns:v="urn:schemas-microsoft-com:vml" Requires="v">
                <p:oleObj spid="_x0000_s197672" name="BMP 图像" r:id="rId4" imgW="1580952" imgH="1352381" progId="PBrush">
                  <p:embed/>
                </p:oleObj>
              </mc:Choice>
              <mc:Fallback>
                <p:oleObj name="BMP 图像" r:id="rId4" imgW="1580952" imgH="1352381" progId="PBrush">
                  <p:embed/>
                  <p:pic>
                    <p:nvPicPr>
                      <p:cNvPr id="0" name="Picture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412776"/>
                        <a:ext cx="4536504" cy="3960440"/>
                      </a:xfrm>
                      <a:prstGeom prst="rect">
                        <a:avLst/>
                      </a:prstGeom>
                      <a:solidFill>
                        <a:schemeClr val="bg1"/>
                      </a:solidFill>
                    </p:spPr>
                  </p:pic>
                </p:oleObj>
              </mc:Fallback>
            </mc:AlternateContent>
          </a:graphicData>
        </a:graphic>
      </p:graphicFrame>
      <p:graphicFrame>
        <p:nvGraphicFramePr>
          <p:cNvPr id="7" name="对象 6"/>
          <p:cNvGraphicFramePr>
            <a:graphicFrameLocks/>
          </p:cNvGraphicFramePr>
          <p:nvPr>
            <p:extLst>
              <p:ext uri="{D42A27DB-BD31-4B8C-83A1-F6EECF244321}">
                <p14:modId xmlns:p14="http://schemas.microsoft.com/office/powerpoint/2010/main" val="3187069420"/>
              </p:ext>
            </p:extLst>
          </p:nvPr>
        </p:nvGraphicFramePr>
        <p:xfrm>
          <a:off x="2214546" y="1285860"/>
          <a:ext cx="4536504" cy="3960440"/>
        </p:xfrm>
        <a:graphic>
          <a:graphicData uri="http://schemas.openxmlformats.org/presentationml/2006/ole">
            <mc:AlternateContent xmlns:mc="http://schemas.openxmlformats.org/markup-compatibility/2006">
              <mc:Choice xmlns:v="urn:schemas-microsoft-com:vml" Requires="v">
                <p:oleObj spid="_x0000_s197673" name="BMP 图像" r:id="rId6" imgW="1580952" imgH="1352381" progId="PBrush">
                  <p:embed/>
                </p:oleObj>
              </mc:Choice>
              <mc:Fallback>
                <p:oleObj name="BMP 图像" r:id="rId6" imgW="1580952" imgH="1352381" progId="PBrush">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1285860"/>
                        <a:ext cx="4536504" cy="3960440"/>
                      </a:xfrm>
                      <a:prstGeom prst="rect">
                        <a:avLst/>
                      </a:prstGeom>
                      <a:solidFill>
                        <a:schemeClr val="bg1"/>
                      </a:solidFill>
                    </p:spPr>
                  </p:pic>
                </p:oleObj>
              </mc:Fallback>
            </mc:AlternateContent>
          </a:graphicData>
        </a:graphic>
      </p:graphicFrame>
      <p:pic>
        <p:nvPicPr>
          <p:cNvPr id="196612" name="Picture 4" descr="C:\Users\Administrator.1S901L9RAZURVMF\Pictures\里程碑.jpg"/>
          <p:cNvPicPr>
            <a:picLocks noChangeAspect="1" noChangeArrowheads="1"/>
          </p:cNvPicPr>
          <p:nvPr/>
        </p:nvPicPr>
        <p:blipFill>
          <a:blip r:embed="rId7"/>
          <a:srcRect/>
          <a:stretch>
            <a:fillRect/>
          </a:stretch>
        </p:blipFill>
        <p:spPr bwMode="auto">
          <a:xfrm>
            <a:off x="3071802" y="642918"/>
            <a:ext cx="1357322" cy="1914173"/>
          </a:xfrm>
          <a:prstGeom prst="rect">
            <a:avLst/>
          </a:prstGeom>
          <a:noFill/>
        </p:spPr>
      </p:pic>
      <p:sp>
        <p:nvSpPr>
          <p:cNvPr id="28" name="椭圆 27"/>
          <p:cNvSpPr/>
          <p:nvPr/>
        </p:nvSpPr>
        <p:spPr>
          <a:xfrm>
            <a:off x="2643174" y="3571876"/>
            <a:ext cx="142876" cy="142876"/>
          </a:xfrm>
          <a:prstGeom prst="ellipse">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285984" y="4429132"/>
            <a:ext cx="142876" cy="142876"/>
          </a:xfrm>
          <a:prstGeom prst="ellipse">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637" name="Rectangle 5"/>
          <p:cNvSpPr>
            <a:spLocks noChangeArrowheads="1"/>
          </p:cNvSpPr>
          <p:nvPr/>
        </p:nvSpPr>
        <p:spPr bwMode="auto">
          <a:xfrm>
            <a:off x="5076056" y="5301208"/>
            <a:ext cx="242889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zh-CN" altLang="en-US" sz="16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rPr>
              <a:t>高校后勤</a:t>
            </a:r>
            <a:r>
              <a:rPr kumimoji="0" lang="zh-CN" sz="16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rPr>
              <a:t>社会化</a:t>
            </a:r>
            <a:r>
              <a:rPr lang="zh-CN" altLang="en-US" sz="1600" b="1" dirty="0">
                <a:solidFill>
                  <a:srgbClr val="0000FF"/>
                </a:solidFill>
                <a:latin typeface="楷体" pitchFamily="49" charset="-122"/>
                <a:ea typeface="楷体" pitchFamily="49" charset="-122"/>
                <a:cs typeface="宋体" pitchFamily="2" charset="-122"/>
              </a:rPr>
              <a:t>形</a:t>
            </a:r>
            <a:r>
              <a:rPr lang="zh-CN" altLang="en-US" sz="1600" b="1" dirty="0" smtClean="0">
                <a:solidFill>
                  <a:srgbClr val="0000FF"/>
                </a:solidFill>
                <a:latin typeface="楷体" pitchFamily="49" charset="-122"/>
                <a:ea typeface="楷体" pitchFamily="49" charset="-122"/>
                <a:cs typeface="宋体" pitchFamily="2" charset="-122"/>
              </a:rPr>
              <a:t>成的</a:t>
            </a:r>
            <a:endParaRPr kumimoji="0" lang="en-US" altLang="zh-CN" sz="16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algn="ctr" fontAlgn="base">
              <a:spcBef>
                <a:spcPct val="0"/>
              </a:spcBef>
              <a:spcAft>
                <a:spcPct val="0"/>
              </a:spcAft>
            </a:pPr>
            <a:r>
              <a:rPr lang="zh-CN" altLang="en-US" sz="1600" b="1" dirty="0" smtClean="0">
                <a:solidFill>
                  <a:srgbClr val="0000FF"/>
                </a:solidFill>
                <a:latin typeface="楷体" pitchFamily="49" charset="-122"/>
                <a:ea typeface="楷体" pitchFamily="49" charset="-122"/>
                <a:cs typeface="宋体" pitchFamily="2" charset="-122"/>
              </a:rPr>
              <a:t>理论</a:t>
            </a:r>
            <a:r>
              <a:rPr lang="zh-CN" altLang="en-US" sz="1600" b="1" dirty="0">
                <a:solidFill>
                  <a:srgbClr val="0000FF"/>
                </a:solidFill>
                <a:latin typeface="楷体" pitchFamily="49" charset="-122"/>
                <a:ea typeface="楷体" pitchFamily="49" charset="-122"/>
                <a:cs typeface="宋体" pitchFamily="2" charset="-122"/>
              </a:rPr>
              <a:t>和</a:t>
            </a:r>
            <a:r>
              <a:rPr lang="zh-CN" altLang="en-US" sz="1600" b="1" dirty="0" smtClean="0">
                <a:solidFill>
                  <a:srgbClr val="0000FF"/>
                </a:solidFill>
                <a:latin typeface="楷体" pitchFamily="49" charset="-122"/>
                <a:ea typeface="楷体" pitchFamily="49" charset="-122"/>
                <a:cs typeface="宋体" pitchFamily="2" charset="-122"/>
              </a:rPr>
              <a:t>物质基础</a:t>
            </a:r>
            <a:endParaRPr kumimoji="0" lang="en-US" altLang="zh-CN" sz="16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
        <p:nvSpPr>
          <p:cNvPr id="34" name="Rectangle 5"/>
          <p:cNvSpPr>
            <a:spLocks noChangeArrowheads="1"/>
          </p:cNvSpPr>
          <p:nvPr/>
        </p:nvSpPr>
        <p:spPr bwMode="auto">
          <a:xfrm>
            <a:off x="6215074" y="2857496"/>
            <a:ext cx="21431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b="1" dirty="0" smtClean="0">
                <a:solidFill>
                  <a:srgbClr val="0000FF"/>
                </a:solidFill>
                <a:latin typeface="楷体" pitchFamily="49" charset="-122"/>
                <a:ea typeface="楷体" pitchFamily="49" charset="-122"/>
                <a:cs typeface="宋体" pitchFamily="2" charset="-122"/>
              </a:rPr>
              <a:t>互联网</a:t>
            </a:r>
            <a:r>
              <a:rPr lang="en-US" altLang="zh-CN" b="1" dirty="0" smtClean="0">
                <a:solidFill>
                  <a:srgbClr val="0000FF"/>
                </a:solidFill>
                <a:latin typeface="楷体" pitchFamily="49" charset="-122"/>
                <a:ea typeface="楷体" pitchFamily="49" charset="-122"/>
                <a:cs typeface="宋体" pitchFamily="2" charset="-122"/>
              </a:rPr>
              <a:t>+</a:t>
            </a:r>
          </a:p>
          <a:p>
            <a:pPr algn="ctr" fontAlgn="base">
              <a:spcBef>
                <a:spcPct val="0"/>
              </a:spcBef>
              <a:spcAft>
                <a:spcPct val="0"/>
              </a:spcAft>
            </a:pPr>
            <a:r>
              <a:rPr lang="zh-CN" altLang="en-US" b="1" dirty="0" smtClean="0">
                <a:solidFill>
                  <a:srgbClr val="0000FF"/>
                </a:solidFill>
                <a:latin typeface="楷体" pitchFamily="49" charset="-122"/>
                <a:ea typeface="楷体" pitchFamily="49" charset="-122"/>
                <a:cs typeface="宋体" pitchFamily="2" charset="-122"/>
              </a:rPr>
              <a:t>依法治国</a:t>
            </a:r>
            <a:endParaRPr lang="en-US" altLang="zh-CN" b="1" dirty="0" smtClean="0">
              <a:solidFill>
                <a:srgbClr val="0000FF"/>
              </a:solidFill>
              <a:latin typeface="楷体" pitchFamily="49" charset="-122"/>
              <a:ea typeface="楷体" pitchFamily="49" charset="-122"/>
              <a:cs typeface="宋体" pitchFamily="2" charset="-122"/>
            </a:endParaRPr>
          </a:p>
          <a:p>
            <a:pPr algn="ctr" fontAlgn="base">
              <a:spcBef>
                <a:spcPct val="0"/>
              </a:spcBef>
              <a:spcAft>
                <a:spcPct val="0"/>
              </a:spcAft>
            </a:pPr>
            <a:r>
              <a:rPr lang="zh-CN" altLang="en-US" b="1" dirty="0" smtClean="0">
                <a:solidFill>
                  <a:srgbClr val="0000FF"/>
                </a:solidFill>
                <a:latin typeface="楷体" pitchFamily="49" charset="-122"/>
                <a:ea typeface="楷体" pitchFamily="49" charset="-122"/>
                <a:cs typeface="宋体" pitchFamily="2" charset="-122"/>
              </a:rPr>
              <a:t>市场配置资源</a:t>
            </a:r>
            <a:endParaRPr lang="en-US" altLang="zh-CN" b="1" dirty="0" smtClean="0">
              <a:solidFill>
                <a:srgbClr val="0000FF"/>
              </a:solidFill>
              <a:latin typeface="楷体" pitchFamily="49" charset="-122"/>
              <a:ea typeface="楷体" pitchFamily="49"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9" name="矩形 38"/>
          <p:cNvSpPr/>
          <p:nvPr/>
        </p:nvSpPr>
        <p:spPr>
          <a:xfrm rot="255681">
            <a:off x="3371688" y="1181304"/>
            <a:ext cx="486495" cy="461665"/>
          </a:xfrm>
          <a:prstGeom prst="rect">
            <a:avLst/>
          </a:prstGeom>
          <a:solidFill>
            <a:schemeClr val="accent3">
              <a:lumMod val="20000"/>
              <a:lumOff val="80000"/>
            </a:schemeClr>
          </a:solidFill>
          <a:ln>
            <a:noFill/>
            <a:prstDash val="sysDash"/>
          </a:ln>
        </p:spPr>
        <p:txBody>
          <a:bodyPr wrap="square">
            <a:spAutoFit/>
          </a:bodyPr>
          <a:lstStyle/>
          <a:p>
            <a:pPr lvl="0" fontAlgn="base">
              <a:spcBef>
                <a:spcPct val="0"/>
              </a:spcBef>
              <a:spcAft>
                <a:spcPct val="0"/>
              </a:spcAft>
            </a:pPr>
            <a:r>
              <a:rPr lang="zh-CN" altLang="en-US" sz="2400" b="1" dirty="0" smtClean="0">
                <a:solidFill>
                  <a:srgbClr val="FF0000"/>
                </a:solidFill>
                <a:latin typeface="楷体" pitchFamily="49" charset="-122"/>
                <a:ea typeface="楷体" pitchFamily="49" charset="-122"/>
                <a:cs typeface="宋体" pitchFamily="2" charset="-122"/>
              </a:rPr>
              <a:t>购</a:t>
            </a:r>
            <a:endParaRPr lang="zh-CN" altLang="en-US" sz="2400" dirty="0" smtClean="0">
              <a:solidFill>
                <a:srgbClr val="FF0000"/>
              </a:solidFill>
              <a:latin typeface="Arial" pitchFamily="34" charset="0"/>
              <a:ea typeface="宋体" pitchFamily="2" charset="-122"/>
              <a:cs typeface="宋体" pitchFamily="2" charset="-122"/>
            </a:endParaRPr>
          </a:p>
        </p:txBody>
      </p:sp>
      <p:sp>
        <p:nvSpPr>
          <p:cNvPr id="40" name="椭圆 39"/>
          <p:cNvSpPr/>
          <p:nvPr/>
        </p:nvSpPr>
        <p:spPr>
          <a:xfrm>
            <a:off x="6143636" y="2571744"/>
            <a:ext cx="571504" cy="571504"/>
          </a:xfrm>
          <a:prstGeom prst="ellipse">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latin typeface="楷体" pitchFamily="49" charset="-122"/>
                <a:ea typeface="楷体" pitchFamily="49" charset="-122"/>
                <a:cs typeface="宋体" pitchFamily="2" charset="-122"/>
              </a:rPr>
              <a:t>天时</a:t>
            </a:r>
            <a:endParaRPr lang="zh-CN" altLang="en-US" sz="2000" dirty="0">
              <a:solidFill>
                <a:srgbClr val="FF0000"/>
              </a:solidFill>
            </a:endParaRPr>
          </a:p>
        </p:txBody>
      </p:sp>
      <p:sp>
        <p:nvSpPr>
          <p:cNvPr id="41" name="矩形 40"/>
          <p:cNvSpPr/>
          <p:nvPr/>
        </p:nvSpPr>
        <p:spPr>
          <a:xfrm>
            <a:off x="1714480" y="2643182"/>
            <a:ext cx="1011815" cy="584775"/>
          </a:xfrm>
          <a:prstGeom prst="rect">
            <a:avLst/>
          </a:prstGeom>
        </p:spPr>
        <p:txBody>
          <a:bodyPr wrap="none">
            <a:spAutoFit/>
          </a:bodyPr>
          <a:lstStyle/>
          <a:p>
            <a:pPr fontAlgn="base">
              <a:spcBef>
                <a:spcPct val="0"/>
              </a:spcBef>
              <a:spcAft>
                <a:spcPct val="0"/>
              </a:spcAft>
            </a:pPr>
            <a:r>
              <a:rPr lang="zh-CN" altLang="en-US" sz="1600" b="1" dirty="0" smtClean="0">
                <a:solidFill>
                  <a:srgbClr val="0000FF"/>
                </a:solidFill>
                <a:latin typeface="楷体" pitchFamily="49" charset="-122"/>
                <a:ea typeface="楷体" pitchFamily="49" charset="-122"/>
                <a:cs typeface="宋体" pitchFamily="2" charset="-122"/>
              </a:rPr>
              <a:t>后勤事编</a:t>
            </a:r>
            <a:endParaRPr lang="en-US" altLang="zh-CN" sz="1600" b="1" dirty="0" smtClean="0">
              <a:solidFill>
                <a:srgbClr val="0000FF"/>
              </a:solidFill>
              <a:latin typeface="楷体" pitchFamily="49" charset="-122"/>
              <a:ea typeface="楷体" pitchFamily="49" charset="-122"/>
              <a:cs typeface="宋体" pitchFamily="2" charset="-122"/>
            </a:endParaRPr>
          </a:p>
          <a:p>
            <a:pPr fontAlgn="base">
              <a:spcBef>
                <a:spcPct val="0"/>
              </a:spcBef>
              <a:spcAft>
                <a:spcPct val="0"/>
              </a:spcAft>
            </a:pPr>
            <a:r>
              <a:rPr lang="zh-CN" altLang="en-US" sz="1600" b="1" dirty="0" smtClean="0">
                <a:solidFill>
                  <a:srgbClr val="0000FF"/>
                </a:solidFill>
                <a:latin typeface="楷体" pitchFamily="49" charset="-122"/>
                <a:ea typeface="楷体" pitchFamily="49" charset="-122"/>
                <a:cs typeface="宋体" pitchFamily="2" charset="-122"/>
              </a:rPr>
              <a:t>员工存量</a:t>
            </a:r>
            <a:endParaRPr lang="en-US" altLang="zh-CN" sz="1600" b="1" dirty="0" smtClean="0">
              <a:solidFill>
                <a:srgbClr val="0000FF"/>
              </a:solidFill>
              <a:latin typeface="楷体" pitchFamily="49" charset="-122"/>
              <a:ea typeface="楷体" pitchFamily="49" charset="-122"/>
              <a:cs typeface="宋体" pitchFamily="2" charset="-122"/>
            </a:endParaRPr>
          </a:p>
        </p:txBody>
      </p:sp>
      <p:sp>
        <p:nvSpPr>
          <p:cNvPr id="13" name="椭圆 12"/>
          <p:cNvSpPr/>
          <p:nvPr/>
        </p:nvSpPr>
        <p:spPr>
          <a:xfrm>
            <a:off x="3000364" y="2643182"/>
            <a:ext cx="571504" cy="571504"/>
          </a:xfrm>
          <a:prstGeom prst="ellipse">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latin typeface="楷体" pitchFamily="49" charset="-122"/>
                <a:ea typeface="楷体" pitchFamily="49" charset="-122"/>
              </a:rPr>
              <a:t>人和</a:t>
            </a:r>
            <a:endParaRPr lang="zh-CN" altLang="en-US" sz="2000" dirty="0">
              <a:solidFill>
                <a:srgbClr val="FF0000"/>
              </a:solidFill>
            </a:endParaRPr>
          </a:p>
        </p:txBody>
      </p:sp>
      <p:sp>
        <p:nvSpPr>
          <p:cNvPr id="14" name="椭圆 13"/>
          <p:cNvSpPr/>
          <p:nvPr/>
        </p:nvSpPr>
        <p:spPr>
          <a:xfrm>
            <a:off x="5000628" y="4643446"/>
            <a:ext cx="571504" cy="571504"/>
          </a:xfrm>
          <a:prstGeom prst="ellipse">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latin typeface="楷体" pitchFamily="49" charset="-122"/>
                <a:ea typeface="楷体" pitchFamily="49" charset="-122"/>
              </a:rPr>
              <a:t>地利</a:t>
            </a:r>
            <a:endParaRPr lang="zh-CN" altLang="en-US" sz="2000" dirty="0">
              <a:solidFill>
                <a:srgbClr val="FF0000"/>
              </a:solidFill>
            </a:endParaRPr>
          </a:p>
        </p:txBody>
      </p:sp>
      <p:sp>
        <p:nvSpPr>
          <p:cNvPr id="16"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我是谁？我从哪儿来？</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75000"/>
                </a:schemeClr>
              </a:solidFill>
              <a:effectLst/>
              <a:uLnTx/>
              <a:uFillTx/>
              <a:latin typeface="汉仪娃娃篆简"/>
              <a:ea typeface="华文彩云" pitchFamily="2" charset="-122"/>
            </a:endParaRPr>
          </a:p>
        </p:txBody>
      </p:sp>
    </p:spTree>
    <p:extLst>
      <p:ext uri="{BB962C8B-B14F-4D97-AF65-F5344CB8AC3E}">
        <p14:creationId xmlns:p14="http://schemas.microsoft.com/office/powerpoint/2010/main" val="2041188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5825" name="Object 1"/>
          <p:cNvGraphicFramePr>
            <a:graphicFrameLocks noChangeAspect="1"/>
          </p:cNvGraphicFramePr>
          <p:nvPr/>
        </p:nvGraphicFramePr>
        <p:xfrm>
          <a:off x="857224" y="714356"/>
          <a:ext cx="7503346" cy="5611877"/>
        </p:xfrm>
        <a:graphic>
          <a:graphicData uri="http://schemas.openxmlformats.org/presentationml/2006/ole">
            <mc:AlternateContent xmlns:mc="http://schemas.openxmlformats.org/markup-compatibility/2006">
              <mc:Choice xmlns:v="urn:schemas-microsoft-com:vml" Requires="v">
                <p:oleObj spid="_x0000_s205844" name="幻灯片" r:id="rId4" imgW="4631415" imgH="3474654" progId="PowerPoint.Slide.12">
                  <p:embed/>
                </p:oleObj>
              </mc:Choice>
              <mc:Fallback>
                <p:oleObj name="幻灯片" r:id="rId4" imgW="4631415" imgH="3474654" progId="PowerPoint.Slide.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714356"/>
                        <a:ext cx="7503346" cy="56118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椭圆 5"/>
          <p:cNvSpPr/>
          <p:nvPr/>
        </p:nvSpPr>
        <p:spPr>
          <a:xfrm>
            <a:off x="6072198" y="5500702"/>
            <a:ext cx="214314" cy="285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02275">
            <a:off x="6723506" y="3726606"/>
            <a:ext cx="411898" cy="29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C00000"/>
              </a:solidFill>
              <a:latin typeface="华文彩云" pitchFamily="2" charset="-122"/>
              <a:ea typeface="华文彩云"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8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8483" name="Object 3"/>
          <p:cNvGraphicFramePr>
            <a:graphicFrameLocks noChangeAspect="1"/>
          </p:cNvGraphicFramePr>
          <p:nvPr/>
        </p:nvGraphicFramePr>
        <p:xfrm>
          <a:off x="1571604" y="1142984"/>
          <a:ext cx="6407666" cy="4792400"/>
        </p:xfrm>
        <a:graphic>
          <a:graphicData uri="http://schemas.openxmlformats.org/presentationml/2006/ole">
            <mc:AlternateContent xmlns:mc="http://schemas.openxmlformats.org/markup-compatibility/2006">
              <mc:Choice xmlns:v="urn:schemas-microsoft-com:vml" Requires="v">
                <p:oleObj spid="_x0000_s148502" name="幻灯片" r:id="rId4" imgW="4544695" imgH="3410843" progId="PowerPoint.Slide.12">
                  <p:embed/>
                </p:oleObj>
              </mc:Choice>
              <mc:Fallback>
                <p:oleObj name="幻灯片" r:id="rId4" imgW="4544695" imgH="3410843" progId="PowerPoint.Slide.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04" y="1142984"/>
                        <a:ext cx="6407666" cy="479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任意多边形 15"/>
          <p:cNvSpPr/>
          <p:nvPr/>
        </p:nvSpPr>
        <p:spPr>
          <a:xfrm rot="1318449">
            <a:off x="3970869" y="5797515"/>
            <a:ext cx="86600" cy="141542"/>
          </a:xfrm>
          <a:custGeom>
            <a:avLst/>
            <a:gdLst>
              <a:gd name="connsiteX0" fmla="*/ 4233 w 560210"/>
              <a:gd name="connsiteY0" fmla="*/ 766233 h 912988"/>
              <a:gd name="connsiteX1" fmla="*/ 4233 w 560210"/>
              <a:gd name="connsiteY1" fmla="*/ 673100 h 912988"/>
              <a:gd name="connsiteX2" fmla="*/ 4233 w 560210"/>
              <a:gd name="connsiteY2" fmla="*/ 579966 h 912988"/>
              <a:gd name="connsiteX3" fmla="*/ 4233 w 560210"/>
              <a:gd name="connsiteY3" fmla="*/ 461433 h 912988"/>
              <a:gd name="connsiteX4" fmla="*/ 29633 w 560210"/>
              <a:gd name="connsiteY4" fmla="*/ 317500 h 912988"/>
              <a:gd name="connsiteX5" fmla="*/ 55033 w 560210"/>
              <a:gd name="connsiteY5" fmla="*/ 258233 h 912988"/>
              <a:gd name="connsiteX6" fmla="*/ 71966 w 560210"/>
              <a:gd name="connsiteY6" fmla="*/ 198966 h 912988"/>
              <a:gd name="connsiteX7" fmla="*/ 165100 w 560210"/>
              <a:gd name="connsiteY7" fmla="*/ 122766 h 912988"/>
              <a:gd name="connsiteX8" fmla="*/ 207433 w 560210"/>
              <a:gd name="connsiteY8" fmla="*/ 80433 h 912988"/>
              <a:gd name="connsiteX9" fmla="*/ 283633 w 560210"/>
              <a:gd name="connsiteY9" fmla="*/ 29633 h 912988"/>
              <a:gd name="connsiteX10" fmla="*/ 427566 w 560210"/>
              <a:gd name="connsiteY10" fmla="*/ 12700 h 912988"/>
              <a:gd name="connsiteX11" fmla="*/ 520700 w 560210"/>
              <a:gd name="connsiteY11" fmla="*/ 105833 h 912988"/>
              <a:gd name="connsiteX12" fmla="*/ 554566 w 560210"/>
              <a:gd name="connsiteY12" fmla="*/ 241300 h 912988"/>
              <a:gd name="connsiteX13" fmla="*/ 554566 w 560210"/>
              <a:gd name="connsiteY13" fmla="*/ 368300 h 912988"/>
              <a:gd name="connsiteX14" fmla="*/ 546100 w 560210"/>
              <a:gd name="connsiteY14" fmla="*/ 478366 h 912988"/>
              <a:gd name="connsiteX15" fmla="*/ 520700 w 560210"/>
              <a:gd name="connsiteY15" fmla="*/ 656166 h 912988"/>
              <a:gd name="connsiteX16" fmla="*/ 436033 w 560210"/>
              <a:gd name="connsiteY16" fmla="*/ 757766 h 912988"/>
              <a:gd name="connsiteX17" fmla="*/ 376766 w 560210"/>
              <a:gd name="connsiteY17" fmla="*/ 876300 h 912988"/>
              <a:gd name="connsiteX18" fmla="*/ 292100 w 560210"/>
              <a:gd name="connsiteY18" fmla="*/ 910166 h 912988"/>
              <a:gd name="connsiteX19" fmla="*/ 105833 w 560210"/>
              <a:gd name="connsiteY19" fmla="*/ 859366 h 912988"/>
              <a:gd name="connsiteX20" fmla="*/ 4233 w 560210"/>
              <a:gd name="connsiteY20" fmla="*/ 766233 h 9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210" h="912988">
                <a:moveTo>
                  <a:pt x="4233" y="766233"/>
                </a:moveTo>
                <a:lnTo>
                  <a:pt x="4233" y="673100"/>
                </a:lnTo>
                <a:lnTo>
                  <a:pt x="4233" y="579966"/>
                </a:lnTo>
                <a:cubicBezTo>
                  <a:pt x="4233" y="544688"/>
                  <a:pt x="0" y="505177"/>
                  <a:pt x="4233" y="461433"/>
                </a:cubicBezTo>
                <a:cubicBezTo>
                  <a:pt x="8466" y="417689"/>
                  <a:pt x="21166" y="351367"/>
                  <a:pt x="29633" y="317500"/>
                </a:cubicBezTo>
                <a:cubicBezTo>
                  <a:pt x="38100" y="283633"/>
                  <a:pt x="47978" y="277989"/>
                  <a:pt x="55033" y="258233"/>
                </a:cubicBezTo>
                <a:cubicBezTo>
                  <a:pt x="62088" y="238477"/>
                  <a:pt x="53622" y="221544"/>
                  <a:pt x="71966" y="198966"/>
                </a:cubicBezTo>
                <a:cubicBezTo>
                  <a:pt x="90311" y="176388"/>
                  <a:pt x="142522" y="142522"/>
                  <a:pt x="165100" y="122766"/>
                </a:cubicBezTo>
                <a:cubicBezTo>
                  <a:pt x="187678" y="103010"/>
                  <a:pt x="187678" y="95955"/>
                  <a:pt x="207433" y="80433"/>
                </a:cubicBezTo>
                <a:cubicBezTo>
                  <a:pt x="227189" y="64911"/>
                  <a:pt x="246944" y="40922"/>
                  <a:pt x="283633" y="29633"/>
                </a:cubicBezTo>
                <a:cubicBezTo>
                  <a:pt x="320322" y="18344"/>
                  <a:pt x="388055" y="0"/>
                  <a:pt x="427566" y="12700"/>
                </a:cubicBezTo>
                <a:cubicBezTo>
                  <a:pt x="467077" y="25400"/>
                  <a:pt x="499533" y="67733"/>
                  <a:pt x="520700" y="105833"/>
                </a:cubicBezTo>
                <a:cubicBezTo>
                  <a:pt x="541867" y="143933"/>
                  <a:pt x="548922" y="197556"/>
                  <a:pt x="554566" y="241300"/>
                </a:cubicBezTo>
                <a:cubicBezTo>
                  <a:pt x="560210" y="285045"/>
                  <a:pt x="555977" y="328789"/>
                  <a:pt x="554566" y="368300"/>
                </a:cubicBezTo>
                <a:cubicBezTo>
                  <a:pt x="553155" y="407811"/>
                  <a:pt x="551744" y="430388"/>
                  <a:pt x="546100" y="478366"/>
                </a:cubicBezTo>
                <a:cubicBezTo>
                  <a:pt x="540456" y="526344"/>
                  <a:pt x="539045" y="609599"/>
                  <a:pt x="520700" y="656166"/>
                </a:cubicBezTo>
                <a:cubicBezTo>
                  <a:pt x="502356" y="702733"/>
                  <a:pt x="460022" y="721077"/>
                  <a:pt x="436033" y="757766"/>
                </a:cubicBezTo>
                <a:cubicBezTo>
                  <a:pt x="412044" y="794455"/>
                  <a:pt x="400755" y="850900"/>
                  <a:pt x="376766" y="876300"/>
                </a:cubicBezTo>
                <a:cubicBezTo>
                  <a:pt x="352777" y="901700"/>
                  <a:pt x="337255" y="912988"/>
                  <a:pt x="292100" y="910166"/>
                </a:cubicBezTo>
                <a:cubicBezTo>
                  <a:pt x="246945" y="907344"/>
                  <a:pt x="148166" y="877710"/>
                  <a:pt x="105833" y="859366"/>
                </a:cubicBezTo>
                <a:cubicBezTo>
                  <a:pt x="63500" y="841022"/>
                  <a:pt x="50800" y="820561"/>
                  <a:pt x="4233" y="766233"/>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817748">
            <a:off x="3888672" y="5980493"/>
            <a:ext cx="65443" cy="80719"/>
          </a:xfrm>
          <a:custGeom>
            <a:avLst/>
            <a:gdLst>
              <a:gd name="connsiteX0" fmla="*/ 50800 w 317499"/>
              <a:gd name="connsiteY0" fmla="*/ 0 h 386644"/>
              <a:gd name="connsiteX1" fmla="*/ 33866 w 317499"/>
              <a:gd name="connsiteY1" fmla="*/ 143933 h 386644"/>
              <a:gd name="connsiteX2" fmla="*/ 25400 w 317499"/>
              <a:gd name="connsiteY2" fmla="*/ 186267 h 386644"/>
              <a:gd name="connsiteX3" fmla="*/ 16933 w 317499"/>
              <a:gd name="connsiteY3" fmla="*/ 296333 h 386644"/>
              <a:gd name="connsiteX4" fmla="*/ 127000 w 317499"/>
              <a:gd name="connsiteY4" fmla="*/ 364067 h 386644"/>
              <a:gd name="connsiteX5" fmla="*/ 169333 w 317499"/>
              <a:gd name="connsiteY5" fmla="*/ 381000 h 386644"/>
              <a:gd name="connsiteX6" fmla="*/ 254000 w 317499"/>
              <a:gd name="connsiteY6" fmla="*/ 330200 h 386644"/>
              <a:gd name="connsiteX7" fmla="*/ 270933 w 317499"/>
              <a:gd name="connsiteY7" fmla="*/ 270933 h 386644"/>
              <a:gd name="connsiteX8" fmla="*/ 279400 w 317499"/>
              <a:gd name="connsiteY8" fmla="*/ 186267 h 386644"/>
              <a:gd name="connsiteX9" fmla="*/ 313266 w 317499"/>
              <a:gd name="connsiteY9" fmla="*/ 135467 h 386644"/>
              <a:gd name="connsiteX10" fmla="*/ 304800 w 317499"/>
              <a:gd name="connsiteY10" fmla="*/ 135467 h 386644"/>
              <a:gd name="connsiteX11" fmla="*/ 279400 w 317499"/>
              <a:gd name="connsiteY11" fmla="*/ 135467 h 386644"/>
              <a:gd name="connsiteX12" fmla="*/ 245533 w 317499"/>
              <a:gd name="connsiteY12" fmla="*/ 135467 h 386644"/>
              <a:gd name="connsiteX13" fmla="*/ 228600 w 317499"/>
              <a:gd name="connsiteY13" fmla="*/ 135467 h 386644"/>
              <a:gd name="connsiteX14" fmla="*/ 211666 w 317499"/>
              <a:gd name="connsiteY14" fmla="*/ 127000 h 386644"/>
              <a:gd name="connsiteX15" fmla="*/ 152400 w 317499"/>
              <a:gd name="connsiteY15" fmla="*/ 110067 h 386644"/>
              <a:gd name="connsiteX16" fmla="*/ 110066 w 317499"/>
              <a:gd name="connsiteY16" fmla="*/ 67733 h 386644"/>
              <a:gd name="connsiteX17" fmla="*/ 101600 w 317499"/>
              <a:gd name="connsiteY17" fmla="*/ 42333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499" h="386644">
                <a:moveTo>
                  <a:pt x="50800" y="0"/>
                </a:moveTo>
                <a:cubicBezTo>
                  <a:pt x="44449" y="56444"/>
                  <a:pt x="38099" y="112888"/>
                  <a:pt x="33866" y="143933"/>
                </a:cubicBezTo>
                <a:cubicBezTo>
                  <a:pt x="29633" y="174978"/>
                  <a:pt x="28222" y="160867"/>
                  <a:pt x="25400" y="186267"/>
                </a:cubicBezTo>
                <a:cubicBezTo>
                  <a:pt x="22578" y="211667"/>
                  <a:pt x="0" y="266700"/>
                  <a:pt x="16933" y="296333"/>
                </a:cubicBezTo>
                <a:cubicBezTo>
                  <a:pt x="33866" y="325966"/>
                  <a:pt x="101600" y="349956"/>
                  <a:pt x="127000" y="364067"/>
                </a:cubicBezTo>
                <a:cubicBezTo>
                  <a:pt x="152400" y="378178"/>
                  <a:pt x="148166" y="386644"/>
                  <a:pt x="169333" y="381000"/>
                </a:cubicBezTo>
                <a:cubicBezTo>
                  <a:pt x="190500" y="375356"/>
                  <a:pt x="237067" y="348544"/>
                  <a:pt x="254000" y="330200"/>
                </a:cubicBezTo>
                <a:cubicBezTo>
                  <a:pt x="270933" y="311856"/>
                  <a:pt x="266700" y="294922"/>
                  <a:pt x="270933" y="270933"/>
                </a:cubicBezTo>
                <a:cubicBezTo>
                  <a:pt x="275166" y="246944"/>
                  <a:pt x="272345" y="208845"/>
                  <a:pt x="279400" y="186267"/>
                </a:cubicBezTo>
                <a:cubicBezTo>
                  <a:pt x="286456" y="163689"/>
                  <a:pt x="309033" y="143934"/>
                  <a:pt x="313266" y="135467"/>
                </a:cubicBezTo>
                <a:cubicBezTo>
                  <a:pt x="317499" y="127000"/>
                  <a:pt x="304800" y="135467"/>
                  <a:pt x="304800" y="135467"/>
                </a:cubicBezTo>
                <a:lnTo>
                  <a:pt x="279400" y="135467"/>
                </a:lnTo>
                <a:lnTo>
                  <a:pt x="245533" y="135467"/>
                </a:lnTo>
                <a:cubicBezTo>
                  <a:pt x="237066" y="135467"/>
                  <a:pt x="234245" y="136878"/>
                  <a:pt x="228600" y="135467"/>
                </a:cubicBezTo>
                <a:cubicBezTo>
                  <a:pt x="222955" y="134056"/>
                  <a:pt x="224366" y="131233"/>
                  <a:pt x="211666" y="127000"/>
                </a:cubicBezTo>
                <a:cubicBezTo>
                  <a:pt x="198966" y="122767"/>
                  <a:pt x="169333" y="119945"/>
                  <a:pt x="152400" y="110067"/>
                </a:cubicBezTo>
                <a:cubicBezTo>
                  <a:pt x="135467" y="100189"/>
                  <a:pt x="118533" y="79022"/>
                  <a:pt x="110066" y="67733"/>
                </a:cubicBezTo>
                <a:cubicBezTo>
                  <a:pt x="101599" y="56444"/>
                  <a:pt x="101599" y="49388"/>
                  <a:pt x="101600" y="42333"/>
                </a:cubicBezTo>
              </a:path>
            </a:pathLst>
          </a:custGeom>
          <a:solidFill>
            <a:schemeClr val="tx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任意多边形 17"/>
          <p:cNvSpPr/>
          <p:nvPr/>
        </p:nvSpPr>
        <p:spPr>
          <a:xfrm rot="1318449">
            <a:off x="4095270" y="5940390"/>
            <a:ext cx="86599" cy="141542"/>
          </a:xfrm>
          <a:custGeom>
            <a:avLst/>
            <a:gdLst>
              <a:gd name="connsiteX0" fmla="*/ 4233 w 560210"/>
              <a:gd name="connsiteY0" fmla="*/ 766233 h 912988"/>
              <a:gd name="connsiteX1" fmla="*/ 4233 w 560210"/>
              <a:gd name="connsiteY1" fmla="*/ 673100 h 912988"/>
              <a:gd name="connsiteX2" fmla="*/ 4233 w 560210"/>
              <a:gd name="connsiteY2" fmla="*/ 579966 h 912988"/>
              <a:gd name="connsiteX3" fmla="*/ 4233 w 560210"/>
              <a:gd name="connsiteY3" fmla="*/ 461433 h 912988"/>
              <a:gd name="connsiteX4" fmla="*/ 29633 w 560210"/>
              <a:gd name="connsiteY4" fmla="*/ 317500 h 912988"/>
              <a:gd name="connsiteX5" fmla="*/ 55033 w 560210"/>
              <a:gd name="connsiteY5" fmla="*/ 258233 h 912988"/>
              <a:gd name="connsiteX6" fmla="*/ 71966 w 560210"/>
              <a:gd name="connsiteY6" fmla="*/ 198966 h 912988"/>
              <a:gd name="connsiteX7" fmla="*/ 165100 w 560210"/>
              <a:gd name="connsiteY7" fmla="*/ 122766 h 912988"/>
              <a:gd name="connsiteX8" fmla="*/ 207433 w 560210"/>
              <a:gd name="connsiteY8" fmla="*/ 80433 h 912988"/>
              <a:gd name="connsiteX9" fmla="*/ 283633 w 560210"/>
              <a:gd name="connsiteY9" fmla="*/ 29633 h 912988"/>
              <a:gd name="connsiteX10" fmla="*/ 427566 w 560210"/>
              <a:gd name="connsiteY10" fmla="*/ 12700 h 912988"/>
              <a:gd name="connsiteX11" fmla="*/ 520700 w 560210"/>
              <a:gd name="connsiteY11" fmla="*/ 105833 h 912988"/>
              <a:gd name="connsiteX12" fmla="*/ 554566 w 560210"/>
              <a:gd name="connsiteY12" fmla="*/ 241300 h 912988"/>
              <a:gd name="connsiteX13" fmla="*/ 554566 w 560210"/>
              <a:gd name="connsiteY13" fmla="*/ 368300 h 912988"/>
              <a:gd name="connsiteX14" fmla="*/ 546100 w 560210"/>
              <a:gd name="connsiteY14" fmla="*/ 478366 h 912988"/>
              <a:gd name="connsiteX15" fmla="*/ 520700 w 560210"/>
              <a:gd name="connsiteY15" fmla="*/ 656166 h 912988"/>
              <a:gd name="connsiteX16" fmla="*/ 436033 w 560210"/>
              <a:gd name="connsiteY16" fmla="*/ 757766 h 912988"/>
              <a:gd name="connsiteX17" fmla="*/ 376766 w 560210"/>
              <a:gd name="connsiteY17" fmla="*/ 876300 h 912988"/>
              <a:gd name="connsiteX18" fmla="*/ 292100 w 560210"/>
              <a:gd name="connsiteY18" fmla="*/ 910166 h 912988"/>
              <a:gd name="connsiteX19" fmla="*/ 105833 w 560210"/>
              <a:gd name="connsiteY19" fmla="*/ 859366 h 912988"/>
              <a:gd name="connsiteX20" fmla="*/ 4233 w 560210"/>
              <a:gd name="connsiteY20" fmla="*/ 766233 h 9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210" h="912988">
                <a:moveTo>
                  <a:pt x="4233" y="766233"/>
                </a:moveTo>
                <a:lnTo>
                  <a:pt x="4233" y="673100"/>
                </a:lnTo>
                <a:lnTo>
                  <a:pt x="4233" y="579966"/>
                </a:lnTo>
                <a:cubicBezTo>
                  <a:pt x="4233" y="544688"/>
                  <a:pt x="0" y="505177"/>
                  <a:pt x="4233" y="461433"/>
                </a:cubicBezTo>
                <a:cubicBezTo>
                  <a:pt x="8466" y="417689"/>
                  <a:pt x="21166" y="351367"/>
                  <a:pt x="29633" y="317500"/>
                </a:cubicBezTo>
                <a:cubicBezTo>
                  <a:pt x="38100" y="283633"/>
                  <a:pt x="47978" y="277989"/>
                  <a:pt x="55033" y="258233"/>
                </a:cubicBezTo>
                <a:cubicBezTo>
                  <a:pt x="62088" y="238477"/>
                  <a:pt x="53622" y="221544"/>
                  <a:pt x="71966" y="198966"/>
                </a:cubicBezTo>
                <a:cubicBezTo>
                  <a:pt x="90311" y="176388"/>
                  <a:pt x="142522" y="142522"/>
                  <a:pt x="165100" y="122766"/>
                </a:cubicBezTo>
                <a:cubicBezTo>
                  <a:pt x="187678" y="103010"/>
                  <a:pt x="187678" y="95955"/>
                  <a:pt x="207433" y="80433"/>
                </a:cubicBezTo>
                <a:cubicBezTo>
                  <a:pt x="227189" y="64911"/>
                  <a:pt x="246944" y="40922"/>
                  <a:pt x="283633" y="29633"/>
                </a:cubicBezTo>
                <a:cubicBezTo>
                  <a:pt x="320322" y="18344"/>
                  <a:pt x="388055" y="0"/>
                  <a:pt x="427566" y="12700"/>
                </a:cubicBezTo>
                <a:cubicBezTo>
                  <a:pt x="467077" y="25400"/>
                  <a:pt x="499533" y="67733"/>
                  <a:pt x="520700" y="105833"/>
                </a:cubicBezTo>
                <a:cubicBezTo>
                  <a:pt x="541867" y="143933"/>
                  <a:pt x="548922" y="197556"/>
                  <a:pt x="554566" y="241300"/>
                </a:cubicBezTo>
                <a:cubicBezTo>
                  <a:pt x="560210" y="285045"/>
                  <a:pt x="555977" y="328789"/>
                  <a:pt x="554566" y="368300"/>
                </a:cubicBezTo>
                <a:cubicBezTo>
                  <a:pt x="553155" y="407811"/>
                  <a:pt x="551744" y="430388"/>
                  <a:pt x="546100" y="478366"/>
                </a:cubicBezTo>
                <a:cubicBezTo>
                  <a:pt x="540456" y="526344"/>
                  <a:pt x="539045" y="609599"/>
                  <a:pt x="520700" y="656166"/>
                </a:cubicBezTo>
                <a:cubicBezTo>
                  <a:pt x="502356" y="702733"/>
                  <a:pt x="460022" y="721077"/>
                  <a:pt x="436033" y="757766"/>
                </a:cubicBezTo>
                <a:cubicBezTo>
                  <a:pt x="412044" y="794455"/>
                  <a:pt x="400755" y="850900"/>
                  <a:pt x="376766" y="876300"/>
                </a:cubicBezTo>
                <a:cubicBezTo>
                  <a:pt x="352777" y="901700"/>
                  <a:pt x="337255" y="912988"/>
                  <a:pt x="292100" y="910166"/>
                </a:cubicBezTo>
                <a:cubicBezTo>
                  <a:pt x="246945" y="907344"/>
                  <a:pt x="148166" y="877710"/>
                  <a:pt x="105833" y="859366"/>
                </a:cubicBezTo>
                <a:cubicBezTo>
                  <a:pt x="63500" y="841022"/>
                  <a:pt x="50800" y="820561"/>
                  <a:pt x="4233" y="766233"/>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1817748">
            <a:off x="4013074" y="6123368"/>
            <a:ext cx="65443" cy="80719"/>
          </a:xfrm>
          <a:custGeom>
            <a:avLst/>
            <a:gdLst>
              <a:gd name="connsiteX0" fmla="*/ 50800 w 317499"/>
              <a:gd name="connsiteY0" fmla="*/ 0 h 386644"/>
              <a:gd name="connsiteX1" fmla="*/ 33866 w 317499"/>
              <a:gd name="connsiteY1" fmla="*/ 143933 h 386644"/>
              <a:gd name="connsiteX2" fmla="*/ 25400 w 317499"/>
              <a:gd name="connsiteY2" fmla="*/ 186267 h 386644"/>
              <a:gd name="connsiteX3" fmla="*/ 16933 w 317499"/>
              <a:gd name="connsiteY3" fmla="*/ 296333 h 386644"/>
              <a:gd name="connsiteX4" fmla="*/ 127000 w 317499"/>
              <a:gd name="connsiteY4" fmla="*/ 364067 h 386644"/>
              <a:gd name="connsiteX5" fmla="*/ 169333 w 317499"/>
              <a:gd name="connsiteY5" fmla="*/ 381000 h 386644"/>
              <a:gd name="connsiteX6" fmla="*/ 254000 w 317499"/>
              <a:gd name="connsiteY6" fmla="*/ 330200 h 386644"/>
              <a:gd name="connsiteX7" fmla="*/ 270933 w 317499"/>
              <a:gd name="connsiteY7" fmla="*/ 270933 h 386644"/>
              <a:gd name="connsiteX8" fmla="*/ 279400 w 317499"/>
              <a:gd name="connsiteY8" fmla="*/ 186267 h 386644"/>
              <a:gd name="connsiteX9" fmla="*/ 313266 w 317499"/>
              <a:gd name="connsiteY9" fmla="*/ 135467 h 386644"/>
              <a:gd name="connsiteX10" fmla="*/ 304800 w 317499"/>
              <a:gd name="connsiteY10" fmla="*/ 135467 h 386644"/>
              <a:gd name="connsiteX11" fmla="*/ 279400 w 317499"/>
              <a:gd name="connsiteY11" fmla="*/ 135467 h 386644"/>
              <a:gd name="connsiteX12" fmla="*/ 245533 w 317499"/>
              <a:gd name="connsiteY12" fmla="*/ 135467 h 386644"/>
              <a:gd name="connsiteX13" fmla="*/ 228600 w 317499"/>
              <a:gd name="connsiteY13" fmla="*/ 135467 h 386644"/>
              <a:gd name="connsiteX14" fmla="*/ 211666 w 317499"/>
              <a:gd name="connsiteY14" fmla="*/ 127000 h 386644"/>
              <a:gd name="connsiteX15" fmla="*/ 152400 w 317499"/>
              <a:gd name="connsiteY15" fmla="*/ 110067 h 386644"/>
              <a:gd name="connsiteX16" fmla="*/ 110066 w 317499"/>
              <a:gd name="connsiteY16" fmla="*/ 67733 h 386644"/>
              <a:gd name="connsiteX17" fmla="*/ 101600 w 317499"/>
              <a:gd name="connsiteY17" fmla="*/ 42333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499" h="386644">
                <a:moveTo>
                  <a:pt x="50800" y="0"/>
                </a:moveTo>
                <a:cubicBezTo>
                  <a:pt x="44449" y="56444"/>
                  <a:pt x="38099" y="112888"/>
                  <a:pt x="33866" y="143933"/>
                </a:cubicBezTo>
                <a:cubicBezTo>
                  <a:pt x="29633" y="174978"/>
                  <a:pt x="28222" y="160867"/>
                  <a:pt x="25400" y="186267"/>
                </a:cubicBezTo>
                <a:cubicBezTo>
                  <a:pt x="22578" y="211667"/>
                  <a:pt x="0" y="266700"/>
                  <a:pt x="16933" y="296333"/>
                </a:cubicBezTo>
                <a:cubicBezTo>
                  <a:pt x="33866" y="325966"/>
                  <a:pt x="101600" y="349956"/>
                  <a:pt x="127000" y="364067"/>
                </a:cubicBezTo>
                <a:cubicBezTo>
                  <a:pt x="152400" y="378178"/>
                  <a:pt x="148166" y="386644"/>
                  <a:pt x="169333" y="381000"/>
                </a:cubicBezTo>
                <a:cubicBezTo>
                  <a:pt x="190500" y="375356"/>
                  <a:pt x="237067" y="348544"/>
                  <a:pt x="254000" y="330200"/>
                </a:cubicBezTo>
                <a:cubicBezTo>
                  <a:pt x="270933" y="311856"/>
                  <a:pt x="266700" y="294922"/>
                  <a:pt x="270933" y="270933"/>
                </a:cubicBezTo>
                <a:cubicBezTo>
                  <a:pt x="275166" y="246944"/>
                  <a:pt x="272345" y="208845"/>
                  <a:pt x="279400" y="186267"/>
                </a:cubicBezTo>
                <a:cubicBezTo>
                  <a:pt x="286456" y="163689"/>
                  <a:pt x="309033" y="143934"/>
                  <a:pt x="313266" y="135467"/>
                </a:cubicBezTo>
                <a:cubicBezTo>
                  <a:pt x="317499" y="127000"/>
                  <a:pt x="304800" y="135467"/>
                  <a:pt x="304800" y="135467"/>
                </a:cubicBezTo>
                <a:lnTo>
                  <a:pt x="279400" y="135467"/>
                </a:lnTo>
                <a:lnTo>
                  <a:pt x="245533" y="135467"/>
                </a:lnTo>
                <a:cubicBezTo>
                  <a:pt x="237066" y="135467"/>
                  <a:pt x="234245" y="136878"/>
                  <a:pt x="228600" y="135467"/>
                </a:cubicBezTo>
                <a:cubicBezTo>
                  <a:pt x="222955" y="134056"/>
                  <a:pt x="224366" y="131233"/>
                  <a:pt x="211666" y="127000"/>
                </a:cubicBezTo>
                <a:cubicBezTo>
                  <a:pt x="198966" y="122767"/>
                  <a:pt x="169333" y="119945"/>
                  <a:pt x="152400" y="110067"/>
                </a:cubicBezTo>
                <a:cubicBezTo>
                  <a:pt x="135467" y="100189"/>
                  <a:pt x="118533" y="79022"/>
                  <a:pt x="110066" y="67733"/>
                </a:cubicBezTo>
                <a:cubicBezTo>
                  <a:pt x="101599" y="56444"/>
                  <a:pt x="101599" y="49388"/>
                  <a:pt x="101600" y="42333"/>
                </a:cubicBezTo>
              </a:path>
            </a:pathLst>
          </a:custGeom>
          <a:solidFill>
            <a:schemeClr val="tx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571472" y="150017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0000"/>
                </a:solidFill>
                <a:effectLst/>
                <a:uLnTx/>
                <a:uFillTx/>
                <a:latin typeface="+mj-lt"/>
                <a:ea typeface="+mj-ea"/>
                <a:cs typeface="+mj-cs"/>
              </a:rPr>
              <a:t>一、苏州大学后勤服务是一个什么样的市场？</a:t>
            </a:r>
            <a:endParaRPr kumimoji="0" lang="zh-CN" altLang="en-US" sz="2000" b="1" i="0" u="none" strike="noStrike" kern="1200" cap="none" spc="0" normalizeH="0" baseline="0" noProof="0" dirty="0">
              <a:ln>
                <a:noFill/>
              </a:ln>
              <a:solidFill>
                <a:srgbClr val="FF0000"/>
              </a:solidFill>
              <a:effectLst/>
              <a:uLnTx/>
              <a:uFillTx/>
              <a:latin typeface="+mj-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3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Object 2"/>
          <p:cNvGraphicFramePr>
            <a:graphicFrameLocks noChangeAspect="1"/>
          </p:cNvGraphicFramePr>
          <p:nvPr/>
        </p:nvGraphicFramePr>
        <p:xfrm>
          <a:off x="3214678" y="2643182"/>
          <a:ext cx="2714612" cy="2030304"/>
        </p:xfrm>
        <a:graphic>
          <a:graphicData uri="http://schemas.openxmlformats.org/presentationml/2006/ole">
            <mc:AlternateContent xmlns:mc="http://schemas.openxmlformats.org/markup-compatibility/2006">
              <mc:Choice xmlns:v="urn:schemas-microsoft-com:vml" Requires="v">
                <p:oleObj spid="_x0000_s15381" name="幻灯片" r:id="rId4" imgW="4567364" imgH="3424543" progId="PowerPoint.Slide.12">
                  <p:embed/>
                </p:oleObj>
              </mc:Choice>
              <mc:Fallback>
                <p:oleObj name="幻灯片" r:id="rId4" imgW="4567364" imgH="3424543" progId="PowerPoint.Slide.12">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2643182"/>
                        <a:ext cx="2714612" cy="2030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4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我是谁？</a:t>
            </a:r>
            <a:r>
              <a:rPr kumimoji="0" lang="zh-CN" altLang="en-US" sz="24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我从哪儿来？我要到哪里去？</a:t>
            </a:r>
            <a:endParaRPr kumimoji="0" lang="zh-CN" altLang="en-US" sz="24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00100" y="357166"/>
            <a:ext cx="7786742" cy="646331"/>
          </a:xfrm>
          <a:prstGeom prst="rect">
            <a:avLst/>
          </a:prstGeom>
        </p:spPr>
        <p:txBody>
          <a:bodyPr wrap="square">
            <a:spAutoFit/>
          </a:bodyPr>
          <a:lstStyle/>
          <a:p>
            <a:r>
              <a:rPr lang="en-US" altLang="zh-CN" b="1" dirty="0" smtClean="0">
                <a:solidFill>
                  <a:srgbClr val="FF0000"/>
                </a:solidFill>
              </a:rPr>
              <a:t>1</a:t>
            </a:r>
            <a:r>
              <a:rPr lang="zh-CN" altLang="en-US" b="1" dirty="0" smtClean="0">
                <a:solidFill>
                  <a:srgbClr val="FF0000"/>
                </a:solidFill>
              </a:rPr>
              <a:t>、管办分离的市场。</a:t>
            </a:r>
            <a:endParaRPr lang="en-US" altLang="zh-CN" b="1" dirty="0" smtClean="0">
              <a:solidFill>
                <a:srgbClr val="FF0000"/>
              </a:solidFill>
            </a:endParaRPr>
          </a:p>
          <a:p>
            <a:endParaRPr lang="zh-CN" altLang="en-US" dirty="0"/>
          </a:p>
        </p:txBody>
      </p:sp>
      <p:sp>
        <p:nvSpPr>
          <p:cNvPr id="15" name="矩形 14"/>
          <p:cNvSpPr/>
          <p:nvPr/>
        </p:nvSpPr>
        <p:spPr>
          <a:xfrm>
            <a:off x="3714744" y="4643446"/>
            <a:ext cx="1114408" cy="369332"/>
          </a:xfrm>
          <a:prstGeom prst="rect">
            <a:avLst/>
          </a:prstGeom>
        </p:spPr>
        <p:txBody>
          <a:bodyPr wrap="none">
            <a:spAutoFit/>
          </a:bodyPr>
          <a:lstStyle/>
          <a:p>
            <a:r>
              <a:rPr lang="zh-CN" altLang="en-US" b="1" i="1" dirty="0" smtClean="0">
                <a:solidFill>
                  <a:srgbClr val="0000FF"/>
                </a:solidFill>
                <a:latin typeface="华文仿宋" pitchFamily="2" charset="-122"/>
                <a:ea typeface="华文仿宋" pitchFamily="2" charset="-122"/>
                <a:cs typeface="宋体" pitchFamily="2" charset="-122"/>
              </a:rPr>
              <a:t>校园市场</a:t>
            </a:r>
            <a:endParaRPr lang="zh-CN" altLang="en-US" i="1" dirty="0">
              <a:latin typeface="华文仿宋" pitchFamily="2" charset="-122"/>
              <a:ea typeface="华文仿宋" pitchFamily="2" charset="-122"/>
            </a:endParaRPr>
          </a:p>
        </p:txBody>
      </p:sp>
      <p:sp>
        <p:nvSpPr>
          <p:cNvPr id="7" name="流程图: 数据 6"/>
          <p:cNvSpPr/>
          <p:nvPr/>
        </p:nvSpPr>
        <p:spPr>
          <a:xfrm>
            <a:off x="1571604" y="3214686"/>
            <a:ext cx="5929354" cy="1041276"/>
          </a:xfrm>
          <a:prstGeom prst="flowChartInputOutput">
            <a:avLst/>
          </a:prstGeom>
          <a:solidFill>
            <a:schemeClr val="bg2">
              <a:lumMod val="90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连接符 7"/>
          <p:cNvCxnSpPr/>
          <p:nvPr/>
        </p:nvCxnSpPr>
        <p:spPr>
          <a:xfrm>
            <a:off x="2428860" y="3500438"/>
            <a:ext cx="47149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00232" y="3857628"/>
            <a:ext cx="478634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071934" y="3500438"/>
            <a:ext cx="652743" cy="369332"/>
          </a:xfrm>
          <a:prstGeom prst="rect">
            <a:avLst/>
          </a:prstGeom>
        </p:spPr>
        <p:txBody>
          <a:bodyPr wrap="none">
            <a:spAutoFit/>
          </a:bodyPr>
          <a:lstStyle/>
          <a:p>
            <a:r>
              <a:rPr lang="en-US" altLang="zh-CN" b="1" dirty="0" smtClean="0">
                <a:solidFill>
                  <a:srgbClr val="0000FF"/>
                </a:solidFill>
                <a:latin typeface="+mn-ea"/>
                <a:cs typeface="宋体" pitchFamily="2" charset="-122"/>
              </a:rPr>
              <a:t>100%</a:t>
            </a:r>
            <a:endParaRPr lang="zh-CN" altLang="en-US" dirty="0"/>
          </a:p>
        </p:txBody>
      </p:sp>
      <p:sp>
        <p:nvSpPr>
          <p:cNvPr id="12"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我从哪儿来？我要到哪里去？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6849" name="Object 1"/>
          <p:cNvGraphicFramePr>
            <a:graphicFrameLocks noChangeAspect="1"/>
          </p:cNvGraphicFramePr>
          <p:nvPr>
            <p:extLst>
              <p:ext uri="{D42A27DB-BD31-4B8C-83A1-F6EECF244321}">
                <p14:modId xmlns:p14="http://schemas.microsoft.com/office/powerpoint/2010/main" val="2443850440"/>
              </p:ext>
            </p:extLst>
          </p:nvPr>
        </p:nvGraphicFramePr>
        <p:xfrm>
          <a:off x="0" y="-315416"/>
          <a:ext cx="9144000" cy="6838950"/>
        </p:xfrm>
        <a:graphic>
          <a:graphicData uri="http://schemas.openxmlformats.org/presentationml/2006/ole">
            <mc:AlternateContent xmlns:mc="http://schemas.openxmlformats.org/markup-compatibility/2006">
              <mc:Choice xmlns:v="urn:schemas-microsoft-com:vml" Requires="v">
                <p:oleObj spid="_x0000_s206868" name="幻灯片" r:id="rId4" imgW="4558264" imgH="3418415" progId="PowerPoint.Slide.12">
                  <p:embed/>
                </p:oleObj>
              </mc:Choice>
              <mc:Fallback>
                <p:oleObj name="幻灯片" r:id="rId4" imgW="4558264" imgH="3418415" progId="PowerPoint.Slide.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416"/>
                        <a:ext cx="9144000" cy="683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我从哪儿来？我要到哪里去？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6977" name="Object 1"/>
          <p:cNvGraphicFramePr>
            <a:graphicFrameLocks noChangeAspect="1"/>
          </p:cNvGraphicFramePr>
          <p:nvPr>
            <p:extLst>
              <p:ext uri="{D42A27DB-BD31-4B8C-83A1-F6EECF244321}">
                <p14:modId xmlns:p14="http://schemas.microsoft.com/office/powerpoint/2010/main" val="644282326"/>
              </p:ext>
            </p:extLst>
          </p:nvPr>
        </p:nvGraphicFramePr>
        <p:xfrm>
          <a:off x="-684584" y="-459432"/>
          <a:ext cx="10787138" cy="7800708"/>
        </p:xfrm>
        <a:graphic>
          <a:graphicData uri="http://schemas.openxmlformats.org/presentationml/2006/ole">
            <mc:AlternateContent xmlns:mc="http://schemas.openxmlformats.org/markup-compatibility/2006">
              <mc:Choice xmlns:v="urn:schemas-microsoft-com:vml" Requires="v">
                <p:oleObj spid="_x0000_s126996" name="幻灯片" r:id="rId4" imgW="3877204" imgH="2903236" progId="PowerPoint.Slide.12">
                  <p:embed/>
                </p:oleObj>
              </mc:Choice>
              <mc:Fallback>
                <p:oleObj name="幻灯片" r:id="rId4" imgW="3877204" imgH="2903236" progId="PowerPoint.Slide.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84" y="-459432"/>
                        <a:ext cx="10787138" cy="78007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3643306" y="4500570"/>
            <a:ext cx="2428892" cy="369332"/>
          </a:xfrm>
          <a:prstGeom prst="rect">
            <a:avLst/>
          </a:prstGeom>
        </p:spPr>
        <p:txBody>
          <a:bodyPr wrap="square">
            <a:spAutoFit/>
          </a:bodyPr>
          <a:lstStyle/>
          <a:p>
            <a:r>
              <a:rPr lang="zh-CN" altLang="en-US" b="1" i="1" dirty="0" smtClean="0">
                <a:solidFill>
                  <a:srgbClr val="0000FF"/>
                </a:solidFill>
                <a:latin typeface="华文仿宋" pitchFamily="2" charset="-122"/>
                <a:ea typeface="华文仿宋" pitchFamily="2" charset="-122"/>
              </a:rPr>
              <a:t>校园市场</a:t>
            </a:r>
            <a:endParaRPr lang="zh-CN" altLang="en-US" b="1" i="1" dirty="0">
              <a:solidFill>
                <a:srgbClr val="0000FF"/>
              </a:solidFill>
              <a:latin typeface="华文仿宋" pitchFamily="2" charset="-122"/>
              <a:ea typeface="华文仿宋" pitchFamily="2" charset="-122"/>
            </a:endParaRPr>
          </a:p>
        </p:txBody>
      </p:sp>
      <p:sp>
        <p:nvSpPr>
          <p:cNvPr id="14" name="矩形 13"/>
          <p:cNvSpPr/>
          <p:nvPr/>
        </p:nvSpPr>
        <p:spPr>
          <a:xfrm>
            <a:off x="500034" y="500042"/>
            <a:ext cx="2379177" cy="923330"/>
          </a:xfrm>
          <a:prstGeom prst="rect">
            <a:avLst/>
          </a:prstGeom>
        </p:spPr>
        <p:txBody>
          <a:bodyPr wrap="none">
            <a:spAutoFit/>
          </a:bodyPr>
          <a:lstStyle/>
          <a:p>
            <a:r>
              <a:rPr lang="en-US" altLang="zh-CN" dirty="0" smtClean="0">
                <a:solidFill>
                  <a:schemeClr val="accent2">
                    <a:lumMod val="60000"/>
                    <a:lumOff val="40000"/>
                  </a:schemeClr>
                </a:solidFill>
              </a:rPr>
              <a:t>1</a:t>
            </a:r>
            <a:r>
              <a:rPr lang="zh-CN" altLang="en-US" dirty="0" smtClean="0">
                <a:solidFill>
                  <a:schemeClr val="accent2">
                    <a:lumMod val="60000"/>
                    <a:lumOff val="40000"/>
                  </a:schemeClr>
                </a:solidFill>
              </a:rPr>
              <a:t>、管办分离的市场。</a:t>
            </a:r>
            <a:endParaRPr lang="en-US" altLang="zh-CN" dirty="0" smtClean="0">
              <a:solidFill>
                <a:schemeClr val="accent2">
                  <a:lumMod val="60000"/>
                  <a:lumOff val="40000"/>
                </a:schemeClr>
              </a:solidFill>
            </a:endParaRPr>
          </a:p>
          <a:p>
            <a:r>
              <a:rPr lang="en-US" altLang="zh-CN" dirty="0" smtClean="0">
                <a:solidFill>
                  <a:schemeClr val="accent2">
                    <a:lumMod val="60000"/>
                    <a:lumOff val="40000"/>
                  </a:schemeClr>
                </a:solidFill>
              </a:rPr>
              <a:t>2</a:t>
            </a:r>
            <a:r>
              <a:rPr lang="zh-CN" altLang="en-US" dirty="0" smtClean="0">
                <a:solidFill>
                  <a:schemeClr val="accent2">
                    <a:lumMod val="60000"/>
                    <a:lumOff val="40000"/>
                  </a:schemeClr>
                </a:solidFill>
              </a:rPr>
              <a:t>、准市场。</a:t>
            </a:r>
            <a:endParaRPr lang="en-US" altLang="zh-CN" dirty="0" smtClean="0">
              <a:solidFill>
                <a:schemeClr val="accent2">
                  <a:lumMod val="60000"/>
                  <a:lumOff val="40000"/>
                </a:schemeClr>
              </a:solidFill>
            </a:endParaRPr>
          </a:p>
          <a:p>
            <a:r>
              <a:rPr lang="en-US" altLang="zh-CN" b="1" dirty="0" smtClean="0">
                <a:solidFill>
                  <a:srgbClr val="FF0000"/>
                </a:solidFill>
              </a:rPr>
              <a:t>3</a:t>
            </a:r>
            <a:r>
              <a:rPr lang="zh-CN" altLang="en-US" b="1" dirty="0" smtClean="0">
                <a:solidFill>
                  <a:srgbClr val="FF0000"/>
                </a:solidFill>
              </a:rPr>
              <a:t>、开放的市场。</a:t>
            </a:r>
            <a:endParaRPr lang="en-US" altLang="zh-CN" b="1" dirty="0" smtClean="0">
              <a:solidFill>
                <a:srgbClr val="FF0000"/>
              </a:solidFill>
            </a:endParaRPr>
          </a:p>
        </p:txBody>
      </p:sp>
      <p:sp>
        <p:nvSpPr>
          <p:cNvPr id="8"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我从哪儿来？我要到哪里去？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7217" name="Object 1"/>
          <p:cNvGraphicFramePr>
            <a:graphicFrameLocks noChangeAspect="1"/>
          </p:cNvGraphicFramePr>
          <p:nvPr>
            <p:extLst>
              <p:ext uri="{D42A27DB-BD31-4B8C-83A1-F6EECF244321}">
                <p14:modId xmlns:p14="http://schemas.microsoft.com/office/powerpoint/2010/main" val="2856029798"/>
              </p:ext>
            </p:extLst>
          </p:nvPr>
        </p:nvGraphicFramePr>
        <p:xfrm>
          <a:off x="0" y="-142900"/>
          <a:ext cx="9169471" cy="6858000"/>
        </p:xfrm>
        <a:graphic>
          <a:graphicData uri="http://schemas.openxmlformats.org/presentationml/2006/ole">
            <mc:AlternateContent xmlns:mc="http://schemas.openxmlformats.org/markup-compatibility/2006">
              <mc:Choice xmlns:v="urn:schemas-microsoft-com:vml" Requires="v">
                <p:oleObj spid="_x0000_s137236" name="幻灯片" r:id="rId4" imgW="4590394" imgH="3438242" progId="PowerPoint.Slide.12">
                  <p:embed/>
                </p:oleObj>
              </mc:Choice>
              <mc:Fallback>
                <p:oleObj name="幻灯片" r:id="rId4" imgW="4590394" imgH="3438242" progId="PowerPoint.Slide.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900"/>
                        <a:ext cx="9169471"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2857488" y="5429264"/>
            <a:ext cx="2428892" cy="369332"/>
          </a:xfrm>
          <a:prstGeom prst="rect">
            <a:avLst/>
          </a:prstGeom>
        </p:spPr>
        <p:txBody>
          <a:bodyPr wrap="square">
            <a:spAutoFit/>
          </a:bodyPr>
          <a:lstStyle/>
          <a:p>
            <a:r>
              <a:rPr lang="zh-CN" altLang="en-US" b="1" i="1" dirty="0" smtClean="0">
                <a:solidFill>
                  <a:srgbClr val="0000FF"/>
                </a:solidFill>
                <a:latin typeface="华文仿宋" pitchFamily="2" charset="-122"/>
                <a:ea typeface="华文仿宋" pitchFamily="2" charset="-122"/>
              </a:rPr>
              <a:t>校园市场</a:t>
            </a:r>
            <a:endParaRPr lang="zh-CN" altLang="en-US" b="1" i="1" dirty="0">
              <a:solidFill>
                <a:srgbClr val="0000FF"/>
              </a:solidFill>
              <a:latin typeface="华文仿宋" pitchFamily="2" charset="-122"/>
              <a:ea typeface="华文仿宋" pitchFamily="2" charset="-122"/>
            </a:endParaRPr>
          </a:p>
        </p:txBody>
      </p:sp>
      <p:sp>
        <p:nvSpPr>
          <p:cNvPr id="8" name="矩形 7"/>
          <p:cNvSpPr/>
          <p:nvPr/>
        </p:nvSpPr>
        <p:spPr>
          <a:xfrm>
            <a:off x="928662" y="357166"/>
            <a:ext cx="2393604" cy="1200329"/>
          </a:xfrm>
          <a:prstGeom prst="rect">
            <a:avLst/>
          </a:prstGeom>
        </p:spPr>
        <p:txBody>
          <a:bodyPr wrap="none">
            <a:spAutoFit/>
          </a:bodyPr>
          <a:lstStyle/>
          <a:p>
            <a:r>
              <a:rPr lang="en-US" altLang="zh-CN" dirty="0" smtClean="0">
                <a:solidFill>
                  <a:schemeClr val="accent2">
                    <a:lumMod val="60000"/>
                    <a:lumOff val="40000"/>
                  </a:schemeClr>
                </a:solidFill>
              </a:rPr>
              <a:t>1</a:t>
            </a:r>
            <a:r>
              <a:rPr lang="zh-CN" altLang="en-US" dirty="0" smtClean="0">
                <a:solidFill>
                  <a:schemeClr val="accent2">
                    <a:lumMod val="60000"/>
                    <a:lumOff val="40000"/>
                  </a:schemeClr>
                </a:solidFill>
              </a:rPr>
              <a:t>、管办分离的市场。</a:t>
            </a:r>
            <a:endParaRPr lang="en-US" altLang="zh-CN" dirty="0" smtClean="0">
              <a:solidFill>
                <a:schemeClr val="accent2">
                  <a:lumMod val="60000"/>
                  <a:lumOff val="40000"/>
                </a:schemeClr>
              </a:solidFill>
            </a:endParaRPr>
          </a:p>
          <a:p>
            <a:r>
              <a:rPr lang="en-US" altLang="zh-CN" dirty="0" smtClean="0">
                <a:solidFill>
                  <a:schemeClr val="accent2">
                    <a:lumMod val="60000"/>
                    <a:lumOff val="40000"/>
                  </a:schemeClr>
                </a:solidFill>
              </a:rPr>
              <a:t>2</a:t>
            </a:r>
            <a:r>
              <a:rPr lang="zh-CN" altLang="en-US" dirty="0" smtClean="0">
                <a:solidFill>
                  <a:schemeClr val="accent2">
                    <a:lumMod val="60000"/>
                    <a:lumOff val="40000"/>
                  </a:schemeClr>
                </a:solidFill>
              </a:rPr>
              <a:t>、准市场。</a:t>
            </a:r>
            <a:endParaRPr lang="en-US" altLang="zh-CN" dirty="0" smtClean="0">
              <a:solidFill>
                <a:schemeClr val="accent2">
                  <a:lumMod val="60000"/>
                  <a:lumOff val="40000"/>
                </a:schemeClr>
              </a:solidFill>
            </a:endParaRPr>
          </a:p>
          <a:p>
            <a:r>
              <a:rPr lang="en-US" altLang="zh-CN" dirty="0" smtClean="0">
                <a:solidFill>
                  <a:schemeClr val="accent2">
                    <a:lumMod val="60000"/>
                    <a:lumOff val="40000"/>
                  </a:schemeClr>
                </a:solidFill>
              </a:rPr>
              <a:t>3</a:t>
            </a:r>
            <a:r>
              <a:rPr lang="zh-CN" altLang="en-US" dirty="0" smtClean="0">
                <a:solidFill>
                  <a:schemeClr val="accent2">
                    <a:lumMod val="60000"/>
                    <a:lumOff val="40000"/>
                  </a:schemeClr>
                </a:solidFill>
              </a:rPr>
              <a:t>、开放的市场。</a:t>
            </a:r>
            <a:endParaRPr lang="en-US" altLang="zh-CN" dirty="0" smtClean="0">
              <a:solidFill>
                <a:schemeClr val="accent2">
                  <a:lumMod val="60000"/>
                  <a:lumOff val="40000"/>
                </a:schemeClr>
              </a:solidFill>
            </a:endParaRPr>
          </a:p>
          <a:p>
            <a:r>
              <a:rPr lang="en-US" altLang="zh-CN" b="1" dirty="0" smtClean="0">
                <a:solidFill>
                  <a:srgbClr val="FF0000"/>
                </a:solidFill>
              </a:rPr>
              <a:t>4</a:t>
            </a:r>
            <a:r>
              <a:rPr lang="zh-CN" altLang="en-US" b="1" dirty="0" smtClean="0">
                <a:solidFill>
                  <a:srgbClr val="FF0000"/>
                </a:solidFill>
              </a:rPr>
              <a:t>、不断发展的市场。</a:t>
            </a:r>
          </a:p>
        </p:txBody>
      </p:sp>
      <p:sp>
        <p:nvSpPr>
          <p:cNvPr id="10"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我从哪儿来？我要到哪里去？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标题 1"/>
          <p:cNvSpPr txBox="1">
            <a:spLocks/>
          </p:cNvSpPr>
          <p:nvPr/>
        </p:nvSpPr>
        <p:spPr>
          <a:xfrm>
            <a:off x="642910" y="1428736"/>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2000" b="1" dirty="0" smtClean="0">
                <a:solidFill>
                  <a:srgbClr val="FF0000"/>
                </a:solidFill>
                <a:latin typeface="+mj-lt"/>
                <a:ea typeface="+mj-ea"/>
                <a:cs typeface="+mj-cs"/>
              </a:rPr>
              <a:t>二</a:t>
            </a:r>
            <a:r>
              <a:rPr kumimoji="0" lang="zh-CN" altLang="en-US" sz="2000" b="1" i="0" u="none" strike="noStrike" kern="1200" cap="none" spc="0" normalizeH="0" baseline="0" noProof="0" dirty="0" smtClean="0">
                <a:ln>
                  <a:noFill/>
                </a:ln>
                <a:solidFill>
                  <a:srgbClr val="FF0000"/>
                </a:solidFill>
                <a:effectLst/>
                <a:uLnTx/>
                <a:uFillTx/>
                <a:latin typeface="+mj-lt"/>
                <a:ea typeface="+mj-ea"/>
                <a:cs typeface="+mj-cs"/>
              </a:rPr>
              <a:t>、苏州大</a:t>
            </a:r>
            <a:r>
              <a:rPr lang="zh-CN" altLang="en-US" sz="2000" b="1" dirty="0" smtClean="0">
                <a:solidFill>
                  <a:srgbClr val="FF0000"/>
                </a:solidFill>
                <a:latin typeface="+mj-lt"/>
                <a:ea typeface="+mj-ea"/>
                <a:cs typeface="+mj-cs"/>
              </a:rPr>
              <a:t>学校园市场和市场主体的</a:t>
            </a:r>
            <a:r>
              <a:rPr kumimoji="0" lang="zh-CN" altLang="en-US" sz="2000" b="1" i="0" u="none" strike="noStrike" kern="1200" cap="none" spc="0" normalizeH="0" baseline="0" noProof="0" dirty="0" smtClean="0">
                <a:ln>
                  <a:noFill/>
                </a:ln>
                <a:solidFill>
                  <a:srgbClr val="FF0000"/>
                </a:solidFill>
                <a:effectLst/>
                <a:uLnTx/>
                <a:uFillTx/>
                <a:latin typeface="+mj-lt"/>
                <a:ea typeface="+mj-ea"/>
                <a:cs typeface="+mj-cs"/>
              </a:rPr>
              <a:t>起源和发育</a:t>
            </a:r>
            <a:endParaRPr kumimoji="0" lang="zh-CN" altLang="en-US" sz="20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153603" name="Object 3"/>
          <p:cNvGraphicFramePr>
            <a:graphicFrameLocks noChangeAspect="1"/>
          </p:cNvGraphicFramePr>
          <p:nvPr/>
        </p:nvGraphicFramePr>
        <p:xfrm>
          <a:off x="3214688" y="2643188"/>
          <a:ext cx="2714625" cy="2030412"/>
        </p:xfrm>
        <a:graphic>
          <a:graphicData uri="http://schemas.openxmlformats.org/presentationml/2006/ole">
            <mc:AlternateContent xmlns:mc="http://schemas.openxmlformats.org/markup-compatibility/2006">
              <mc:Choice xmlns:v="urn:schemas-microsoft-com:vml" Requires="v">
                <p:oleObj spid="_x0000_s153622" name="幻灯片" r:id="rId4" imgW="4567364" imgH="3424543" progId="PowerPoint.Slide.12">
                  <p:embed/>
                </p:oleObj>
              </mc:Choice>
              <mc:Fallback>
                <p:oleObj name="幻灯片" r:id="rId4" imgW="4567364" imgH="3424543" progId="PowerPoint.Slide.12">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643188"/>
                        <a:ext cx="2714625" cy="203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副标题 2"/>
          <p:cNvSpPr txBox="1">
            <a:spLocks/>
          </p:cNvSpPr>
          <p:nvPr/>
        </p:nvSpPr>
        <p:spPr>
          <a:xfrm>
            <a:off x="1500166" y="6215058"/>
            <a:ext cx="6786610" cy="642942"/>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我是谁？</a:t>
            </a:r>
            <a:r>
              <a:rPr kumimoji="0" lang="zh-CN" altLang="en-US" sz="2000" b="1" i="0" u="none" strike="noStrike" kern="1200" cap="none" spc="0" normalizeH="0" baseline="0" noProof="0" dirty="0" smtClean="0">
                <a:ln>
                  <a:noFill/>
                </a:ln>
                <a:solidFill>
                  <a:schemeClr val="accent2">
                    <a:lumMod val="75000"/>
                  </a:schemeClr>
                </a:solidFill>
                <a:effectLst/>
                <a:uLnTx/>
                <a:uFillTx/>
                <a:latin typeface="汉仪娃娃篆简"/>
                <a:ea typeface="华文彩云" pitchFamily="2" charset="-122"/>
              </a:rPr>
              <a:t>我从哪儿来？</a:t>
            </a:r>
            <a:r>
              <a:rPr kumimoji="0" lang="zh-CN" altLang="en-US" sz="2000" b="1" i="0" u="none" strike="noStrike" kern="1200" cap="none" spc="0" normalizeH="0" baseline="0" noProof="0" dirty="0" smtClean="0">
                <a:ln>
                  <a:noFill/>
                </a:ln>
                <a:solidFill>
                  <a:schemeClr val="accent2">
                    <a:lumMod val="60000"/>
                    <a:lumOff val="40000"/>
                  </a:schemeClr>
                </a:solidFill>
                <a:effectLst/>
                <a:uLnTx/>
                <a:uFillTx/>
                <a:latin typeface="汉仪娃娃篆简"/>
                <a:ea typeface="华文彩云" pitchFamily="2" charset="-122"/>
              </a:rPr>
              <a:t>我要到哪里去？</a:t>
            </a:r>
            <a:endParaRPr kumimoji="0" lang="zh-CN" altLang="en-US" sz="2000" b="1" i="0" u="none" strike="noStrike" kern="1200" cap="none" spc="0" normalizeH="0" baseline="0" noProof="0" dirty="0">
              <a:ln>
                <a:noFill/>
              </a:ln>
              <a:solidFill>
                <a:schemeClr val="accent2">
                  <a:lumMod val="60000"/>
                  <a:lumOff val="40000"/>
                </a:schemeClr>
              </a:solidFill>
              <a:effectLst/>
              <a:uLnTx/>
              <a:uFillTx/>
              <a:latin typeface="汉仪娃娃篆简"/>
              <a:ea typeface="华文彩云"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30788</TotalTime>
  <Words>3370</Words>
  <Application>Microsoft Office PowerPoint</Application>
  <PresentationFormat>全屏显示(4:3)</PresentationFormat>
  <Paragraphs>256</Paragraphs>
  <Slides>25</Slides>
  <Notes>25</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28" baseType="lpstr">
      <vt:lpstr>Office 主题</vt:lpstr>
      <vt:lpstr>幻灯片</vt:lpstr>
      <vt:lpstr>BMP 图像</vt:lpstr>
      <vt:lpstr>开放市场，引进竞争，多元化，规范化 办后勤的实践探索与战略规划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实践（1）：2004年苏大教服集团“点卤”</vt:lpstr>
      <vt:lpstr>PowerPoint 演示文稿</vt:lpstr>
      <vt:lpstr>实践（3）：校内市场主体  标段面前“人人平等”</vt:lpstr>
      <vt:lpstr>实践（4）：2014年苏大教服集团传统惯例“脱敏”</vt:lpstr>
      <vt:lpstr>实践（5）：市场主体 共同分担改革责任</vt:lpstr>
      <vt:lpstr>PowerPoint 演示文稿</vt:lpstr>
      <vt:lpstr>时间换空间  空间换效率   </vt:lpstr>
      <vt:lpstr>PowerPoint 演示文稿</vt:lpstr>
      <vt:lpstr>PowerPoint 演示文稿</vt:lpstr>
      <vt:lpstr>校园便利化战略（1）公益性制度安排—校园市场开放宣言 </vt:lpstr>
      <vt:lpstr>校园便利化战略（2）采购战略管理—学校对校园市场宏观经济控制</vt:lpstr>
      <vt:lpstr>校园便利化战略（3）法人具象化—学校对校园市场成本质量控制</vt:lpstr>
      <vt:lpstr> 校园便利化战略（4）后勤信息化转型升级—学校、企业、师生之融通</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dc:creator>
  <cp:lastModifiedBy>User</cp:lastModifiedBy>
  <cp:revision>656</cp:revision>
  <dcterms:created xsi:type="dcterms:W3CDTF">2015-07-03T01:31:16Z</dcterms:created>
  <dcterms:modified xsi:type="dcterms:W3CDTF">2015-08-05T23:42:45Z</dcterms:modified>
</cp:coreProperties>
</file>